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64"/>
  </p:notesMasterIdLst>
  <p:sldIdLst>
    <p:sldId id="256" r:id="rId2"/>
    <p:sldId id="356" r:id="rId3"/>
    <p:sldId id="358" r:id="rId4"/>
    <p:sldId id="371" r:id="rId5"/>
    <p:sldId id="360" r:id="rId6"/>
    <p:sldId id="361" r:id="rId7"/>
    <p:sldId id="362" r:id="rId8"/>
    <p:sldId id="257" r:id="rId9"/>
    <p:sldId id="326" r:id="rId10"/>
    <p:sldId id="259" r:id="rId11"/>
    <p:sldId id="258" r:id="rId12"/>
    <p:sldId id="364" r:id="rId13"/>
    <p:sldId id="260" r:id="rId14"/>
    <p:sldId id="261" r:id="rId15"/>
    <p:sldId id="262" r:id="rId16"/>
    <p:sldId id="264" r:id="rId17"/>
    <p:sldId id="329" r:id="rId18"/>
    <p:sldId id="268" r:id="rId19"/>
    <p:sldId id="274" r:id="rId20"/>
    <p:sldId id="269" r:id="rId21"/>
    <p:sldId id="267" r:id="rId22"/>
    <p:sldId id="270" r:id="rId23"/>
    <p:sldId id="271" r:id="rId24"/>
    <p:sldId id="272" r:id="rId25"/>
    <p:sldId id="366" r:id="rId26"/>
    <p:sldId id="273" r:id="rId27"/>
    <p:sldId id="275" r:id="rId28"/>
    <p:sldId id="276" r:id="rId29"/>
    <p:sldId id="277" r:id="rId30"/>
    <p:sldId id="278" r:id="rId31"/>
    <p:sldId id="280" r:id="rId32"/>
    <p:sldId id="355" r:id="rId33"/>
    <p:sldId id="281" r:id="rId34"/>
    <p:sldId id="282" r:id="rId35"/>
    <p:sldId id="350" r:id="rId36"/>
    <p:sldId id="284" r:id="rId37"/>
    <p:sldId id="285" r:id="rId38"/>
    <p:sldId id="286" r:id="rId39"/>
    <p:sldId id="294" r:id="rId40"/>
    <p:sldId id="295" r:id="rId41"/>
    <p:sldId id="298" r:id="rId42"/>
    <p:sldId id="302" r:id="rId43"/>
    <p:sldId id="303" r:id="rId44"/>
    <p:sldId id="304" r:id="rId45"/>
    <p:sldId id="306" r:id="rId46"/>
    <p:sldId id="308" r:id="rId47"/>
    <p:sldId id="309" r:id="rId48"/>
    <p:sldId id="310" r:id="rId49"/>
    <p:sldId id="313" r:id="rId50"/>
    <p:sldId id="316" r:id="rId51"/>
    <p:sldId id="318" r:id="rId52"/>
    <p:sldId id="319" r:id="rId53"/>
    <p:sldId id="320" r:id="rId54"/>
    <p:sldId id="321" r:id="rId55"/>
    <p:sldId id="323" r:id="rId56"/>
    <p:sldId id="324" r:id="rId57"/>
    <p:sldId id="328" r:id="rId58"/>
    <p:sldId id="330" r:id="rId59"/>
    <p:sldId id="334" r:id="rId60"/>
    <p:sldId id="338" r:id="rId61"/>
    <p:sldId id="342" r:id="rId62"/>
    <p:sldId id="368" r:id="rId63"/>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0000FF"/>
    <a:srgbClr val="008000"/>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9" d="100"/>
          <a:sy n="89" d="100"/>
        </p:scale>
        <p:origin x="-102" y="-53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93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ru-RU"/>
          </a:p>
        </p:txBody>
      </p:sp>
      <p:sp>
        <p:nvSpPr>
          <p:cNvPr id="9933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fld id="{23EF317F-8205-4613-9AF8-645B54EA3D96}" type="datetimeFigureOut">
              <a:rPr lang="ru-RU"/>
              <a:pPr/>
              <a:t>30.04.2013</a:t>
            </a:fld>
            <a:endParaRPr lang="ru-RU"/>
          </a:p>
        </p:txBody>
      </p:sp>
      <p:sp>
        <p:nvSpPr>
          <p:cNvPr id="99332"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9933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9933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ru-RU"/>
          </a:p>
        </p:txBody>
      </p:sp>
      <p:sp>
        <p:nvSpPr>
          <p:cNvPr id="9933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D9B86559-556C-4CAF-AED4-2CA54D4A73CF}" type="slidenum">
              <a:rPr lang="ru-RU"/>
              <a:pPr/>
              <a:t>‹#›</a:t>
            </a:fld>
            <a:endParaRPr lang="ru-R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mn-ea"/>
        <a:cs typeface="+mn-cs"/>
      </a:defRPr>
    </a:lvl1pPr>
    <a:lvl2pPr marL="457200" algn="l" rtl="0" fontAlgn="base">
      <a:spcBef>
        <a:spcPct val="30000"/>
      </a:spcBef>
      <a:spcAft>
        <a:spcPct val="0"/>
      </a:spcAft>
      <a:defRPr sz="1200" kern="1200">
        <a:solidFill>
          <a:schemeClr val="tx1"/>
        </a:solidFill>
        <a:latin typeface="Calibri" pitchFamily="34" charset="0"/>
        <a:ea typeface="+mn-ea"/>
        <a:cs typeface="+mn-cs"/>
      </a:defRPr>
    </a:lvl2pPr>
    <a:lvl3pPr marL="914400" algn="l" rtl="0" fontAlgn="base">
      <a:spcBef>
        <a:spcPct val="30000"/>
      </a:spcBef>
      <a:spcAft>
        <a:spcPct val="0"/>
      </a:spcAft>
      <a:defRPr sz="1200" kern="1200">
        <a:solidFill>
          <a:schemeClr val="tx1"/>
        </a:solidFill>
        <a:latin typeface="Calibri" pitchFamily="34" charset="0"/>
        <a:ea typeface="+mn-ea"/>
        <a:cs typeface="+mn-cs"/>
      </a:defRPr>
    </a:lvl3pPr>
    <a:lvl4pPr marL="1371600" algn="l" rtl="0" fontAlgn="base">
      <a:spcBef>
        <a:spcPct val="30000"/>
      </a:spcBef>
      <a:spcAft>
        <a:spcPct val="0"/>
      </a:spcAft>
      <a:defRPr sz="1200" kern="1200">
        <a:solidFill>
          <a:schemeClr val="tx1"/>
        </a:solidFill>
        <a:latin typeface="Calibri" pitchFamily="34" charset="0"/>
        <a:ea typeface="+mn-ea"/>
        <a:cs typeface="+mn-cs"/>
      </a:defRPr>
    </a:lvl4pPr>
    <a:lvl5pPr marL="1828800" algn="l" rtl="0" fontAlgn="base">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9D238765-C0D1-4523-89AA-1917A0F1767D}" type="datetime1">
              <a:rPr lang="ru-RU"/>
              <a:pPr>
                <a:defRPr/>
              </a:pPr>
              <a:t>30.04.2013</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pPr>
              <a:defRPr/>
            </a:pPr>
            <a:fld id="{A551C077-3E92-4F3F-B74E-B852A5ED1E20}"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26701FE8-1963-470C-88B6-C06DE7174BF9}" type="datetime1">
              <a:rPr lang="ru-RU"/>
              <a:pPr>
                <a:defRPr/>
              </a:pPr>
              <a:t>30.04.2013</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pPr>
              <a:defRPr/>
            </a:pPr>
            <a:fld id="{651F4114-7400-446A-B5A4-C1931C300508}"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95C3CEB9-06B6-4B01-AD57-04BCCACB0EC5}" type="datetime1">
              <a:rPr lang="ru-RU"/>
              <a:pPr>
                <a:defRPr/>
              </a:pPr>
              <a:t>30.04.2013</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pPr>
              <a:defRPr/>
            </a:pPr>
            <a:fld id="{264E9731-FD5A-4972-811A-A3906C30667B}"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en-US"/>
              <a:t>Образец заголовка</a:t>
            </a:r>
            <a:endParaRPr lang="ru-RU"/>
          </a:p>
        </p:txBody>
      </p:sp>
      <p:sp>
        <p:nvSpPr>
          <p:cNvPr id="3" name="Таблица 2"/>
          <p:cNvSpPr>
            <a:spLocks noGrp="1"/>
          </p:cNvSpPr>
          <p:nvPr>
            <p:ph type="tbl" idx="1"/>
          </p:nvPr>
        </p:nvSpPr>
        <p:spPr>
          <a:xfrm>
            <a:off x="457200" y="1600200"/>
            <a:ext cx="8229600" cy="4525963"/>
          </a:xfrm>
        </p:spPr>
        <p:txBody>
          <a:bodyPr/>
          <a:lstStyle/>
          <a:p>
            <a:pPr lvl="0"/>
            <a:endParaRPr lang="ru-RU" noProof="0"/>
          </a:p>
        </p:txBody>
      </p:sp>
      <p:sp>
        <p:nvSpPr>
          <p:cNvPr id="4" name="Дата 3"/>
          <p:cNvSpPr>
            <a:spLocks noGrp="1"/>
          </p:cNvSpPr>
          <p:nvPr>
            <p:ph type="dt" sz="half" idx="10"/>
          </p:nvPr>
        </p:nvSpPr>
        <p:spPr/>
        <p:txBody>
          <a:bodyPr/>
          <a:lstStyle>
            <a:lvl1pPr>
              <a:defRPr/>
            </a:lvl1pPr>
          </a:lstStyle>
          <a:p>
            <a:pPr>
              <a:defRPr/>
            </a:pPr>
            <a:fld id="{714A06F1-6A8F-4B35-86E1-165F77175E6A}" type="datetime1">
              <a:rPr lang="ru-RU"/>
              <a:pPr>
                <a:defRPr/>
              </a:pPr>
              <a:t>30.04.2013</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pPr>
              <a:defRPr/>
            </a:pPr>
            <a:fld id="{6A2C8FEF-E8BC-4A91-AFD1-0E02EA092E9E}"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2FF20DF6-F54B-40DF-A304-FF3333EA5A2A}" type="datetime1">
              <a:rPr lang="ru-RU"/>
              <a:pPr>
                <a:defRPr/>
              </a:pPr>
              <a:t>30.04.2013</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pPr>
              <a:defRPr/>
            </a:pPr>
            <a:fld id="{B149A40E-7710-459A-B293-36A024B94521}"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96878473-3CC0-4F09-9E6D-087293B1B521}" type="datetime1">
              <a:rPr lang="ru-RU"/>
              <a:pPr>
                <a:defRPr/>
              </a:pPr>
              <a:t>30.04.2013</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pPr>
              <a:defRPr/>
            </a:pPr>
            <a:fld id="{27D30143-F636-43AB-BEC2-E97C81576ED0}"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88E0ACD9-6BA4-4D8F-A038-09FC12A60CFC}" type="datetime1">
              <a:rPr lang="ru-RU"/>
              <a:pPr>
                <a:defRPr/>
              </a:pPr>
              <a:t>30.04.2013</a:t>
            </a:fld>
            <a:endParaRPr lang="ru-RU"/>
          </a:p>
        </p:txBody>
      </p:sp>
      <p:sp>
        <p:nvSpPr>
          <p:cNvPr id="6" name="Нижний колонтитул 4"/>
          <p:cNvSpPr>
            <a:spLocks noGrp="1"/>
          </p:cNvSpPr>
          <p:nvPr>
            <p:ph type="ftr" sz="quarter" idx="11"/>
          </p:nvPr>
        </p:nvSpPr>
        <p:spPr/>
        <p:txBody>
          <a:bodyPr/>
          <a:lstStyle>
            <a:lvl1pPr>
              <a:defRPr/>
            </a:lvl1pPr>
          </a:lstStyle>
          <a:p>
            <a:endParaRPr lang="ru-RU"/>
          </a:p>
        </p:txBody>
      </p:sp>
      <p:sp>
        <p:nvSpPr>
          <p:cNvPr id="7" name="Номер слайда 5"/>
          <p:cNvSpPr>
            <a:spLocks noGrp="1"/>
          </p:cNvSpPr>
          <p:nvPr>
            <p:ph type="sldNum" sz="quarter" idx="12"/>
          </p:nvPr>
        </p:nvSpPr>
        <p:spPr/>
        <p:txBody>
          <a:bodyPr/>
          <a:lstStyle>
            <a:lvl1pPr>
              <a:defRPr/>
            </a:lvl1pPr>
          </a:lstStyle>
          <a:p>
            <a:pPr>
              <a:defRPr/>
            </a:pPr>
            <a:fld id="{B8A4F946-3918-4D0E-A85C-BD80184E5083}"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039AA994-E0B7-41D6-AAD7-C8E708AD5DA7}" type="datetime1">
              <a:rPr lang="ru-RU"/>
              <a:pPr>
                <a:defRPr/>
              </a:pPr>
              <a:t>30.04.2013</a:t>
            </a:fld>
            <a:endParaRPr lang="ru-RU"/>
          </a:p>
        </p:txBody>
      </p:sp>
      <p:sp>
        <p:nvSpPr>
          <p:cNvPr id="8" name="Нижний колонтитул 4"/>
          <p:cNvSpPr>
            <a:spLocks noGrp="1"/>
          </p:cNvSpPr>
          <p:nvPr>
            <p:ph type="ftr" sz="quarter" idx="11"/>
          </p:nvPr>
        </p:nvSpPr>
        <p:spPr/>
        <p:txBody>
          <a:bodyPr/>
          <a:lstStyle>
            <a:lvl1pPr>
              <a:defRPr/>
            </a:lvl1pPr>
          </a:lstStyle>
          <a:p>
            <a:endParaRPr lang="ru-RU"/>
          </a:p>
        </p:txBody>
      </p:sp>
      <p:sp>
        <p:nvSpPr>
          <p:cNvPr id="9" name="Номер слайда 5"/>
          <p:cNvSpPr>
            <a:spLocks noGrp="1"/>
          </p:cNvSpPr>
          <p:nvPr>
            <p:ph type="sldNum" sz="quarter" idx="12"/>
          </p:nvPr>
        </p:nvSpPr>
        <p:spPr/>
        <p:txBody>
          <a:bodyPr/>
          <a:lstStyle>
            <a:lvl1pPr>
              <a:defRPr/>
            </a:lvl1pPr>
          </a:lstStyle>
          <a:p>
            <a:pPr>
              <a:defRPr/>
            </a:pPr>
            <a:fld id="{B06D5218-5358-4E98-B971-4E938C6BB322}"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A442A1DF-3D1E-4280-8071-57B6E1C39BE7}" type="datetime1">
              <a:rPr lang="ru-RU"/>
              <a:pPr>
                <a:defRPr/>
              </a:pPr>
              <a:t>30.04.2013</a:t>
            </a:fld>
            <a:endParaRPr lang="ru-RU"/>
          </a:p>
        </p:txBody>
      </p:sp>
      <p:sp>
        <p:nvSpPr>
          <p:cNvPr id="4" name="Нижний колонтитул 4"/>
          <p:cNvSpPr>
            <a:spLocks noGrp="1"/>
          </p:cNvSpPr>
          <p:nvPr>
            <p:ph type="ftr" sz="quarter" idx="11"/>
          </p:nvPr>
        </p:nvSpPr>
        <p:spPr/>
        <p:txBody>
          <a:bodyPr/>
          <a:lstStyle>
            <a:lvl1pPr>
              <a:defRPr/>
            </a:lvl1pPr>
          </a:lstStyle>
          <a:p>
            <a:endParaRPr lang="ru-RU"/>
          </a:p>
        </p:txBody>
      </p:sp>
      <p:sp>
        <p:nvSpPr>
          <p:cNvPr id="5" name="Номер слайда 5"/>
          <p:cNvSpPr>
            <a:spLocks noGrp="1"/>
          </p:cNvSpPr>
          <p:nvPr>
            <p:ph type="sldNum" sz="quarter" idx="12"/>
          </p:nvPr>
        </p:nvSpPr>
        <p:spPr/>
        <p:txBody>
          <a:bodyPr/>
          <a:lstStyle>
            <a:lvl1pPr>
              <a:defRPr/>
            </a:lvl1pPr>
          </a:lstStyle>
          <a:p>
            <a:pPr>
              <a:defRPr/>
            </a:pPr>
            <a:fld id="{F1BD266C-82D8-4BA4-8E44-DAF69FB8D569}"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89EA0C65-3C49-4E1D-918C-4BA4400A3CDE}" type="datetime1">
              <a:rPr lang="ru-RU"/>
              <a:pPr>
                <a:defRPr/>
              </a:pPr>
              <a:t>30.04.2013</a:t>
            </a:fld>
            <a:endParaRPr lang="ru-RU"/>
          </a:p>
        </p:txBody>
      </p:sp>
      <p:sp>
        <p:nvSpPr>
          <p:cNvPr id="3" name="Нижний колонтитул 4"/>
          <p:cNvSpPr>
            <a:spLocks noGrp="1"/>
          </p:cNvSpPr>
          <p:nvPr>
            <p:ph type="ftr" sz="quarter" idx="11"/>
          </p:nvPr>
        </p:nvSpPr>
        <p:spPr/>
        <p:txBody>
          <a:bodyPr/>
          <a:lstStyle>
            <a:lvl1pPr>
              <a:defRPr/>
            </a:lvl1pPr>
          </a:lstStyle>
          <a:p>
            <a:endParaRPr lang="ru-RU"/>
          </a:p>
        </p:txBody>
      </p:sp>
      <p:sp>
        <p:nvSpPr>
          <p:cNvPr id="4" name="Номер слайда 5"/>
          <p:cNvSpPr>
            <a:spLocks noGrp="1"/>
          </p:cNvSpPr>
          <p:nvPr>
            <p:ph type="sldNum" sz="quarter" idx="12"/>
          </p:nvPr>
        </p:nvSpPr>
        <p:spPr/>
        <p:txBody>
          <a:bodyPr/>
          <a:lstStyle>
            <a:lvl1pPr>
              <a:defRPr/>
            </a:lvl1pPr>
          </a:lstStyle>
          <a:p>
            <a:pPr>
              <a:defRPr/>
            </a:pPr>
            <a:fld id="{069A4F9D-3ED3-40E0-9CA3-2D489A5D5693}"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B27D0B09-DF37-4E88-8E65-714D8B28EBB6}" type="datetime1">
              <a:rPr lang="ru-RU"/>
              <a:pPr>
                <a:defRPr/>
              </a:pPr>
              <a:t>30.04.2013</a:t>
            </a:fld>
            <a:endParaRPr lang="ru-RU"/>
          </a:p>
        </p:txBody>
      </p:sp>
      <p:sp>
        <p:nvSpPr>
          <p:cNvPr id="6" name="Нижний колонтитул 4"/>
          <p:cNvSpPr>
            <a:spLocks noGrp="1"/>
          </p:cNvSpPr>
          <p:nvPr>
            <p:ph type="ftr" sz="quarter" idx="11"/>
          </p:nvPr>
        </p:nvSpPr>
        <p:spPr/>
        <p:txBody>
          <a:bodyPr/>
          <a:lstStyle>
            <a:lvl1pPr>
              <a:defRPr/>
            </a:lvl1pPr>
          </a:lstStyle>
          <a:p>
            <a:endParaRPr lang="ru-RU"/>
          </a:p>
        </p:txBody>
      </p:sp>
      <p:sp>
        <p:nvSpPr>
          <p:cNvPr id="7" name="Номер слайда 5"/>
          <p:cNvSpPr>
            <a:spLocks noGrp="1"/>
          </p:cNvSpPr>
          <p:nvPr>
            <p:ph type="sldNum" sz="quarter" idx="12"/>
          </p:nvPr>
        </p:nvSpPr>
        <p:spPr/>
        <p:txBody>
          <a:bodyPr/>
          <a:lstStyle>
            <a:lvl1pPr>
              <a:defRPr/>
            </a:lvl1pPr>
          </a:lstStyle>
          <a:p>
            <a:pPr>
              <a:defRPr/>
            </a:pPr>
            <a:fld id="{A5D68204-1E7A-4C52-AE3E-D8B636E61F2F}"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49EAEAD3-7477-49D6-9C07-B920683B830A}" type="datetime1">
              <a:rPr lang="ru-RU"/>
              <a:pPr>
                <a:defRPr/>
              </a:pPr>
              <a:t>30.04.2013</a:t>
            </a:fld>
            <a:endParaRPr lang="ru-RU"/>
          </a:p>
        </p:txBody>
      </p:sp>
      <p:sp>
        <p:nvSpPr>
          <p:cNvPr id="6" name="Нижний колонтитул 4"/>
          <p:cNvSpPr>
            <a:spLocks noGrp="1"/>
          </p:cNvSpPr>
          <p:nvPr>
            <p:ph type="ftr" sz="quarter" idx="11"/>
          </p:nvPr>
        </p:nvSpPr>
        <p:spPr/>
        <p:txBody>
          <a:bodyPr/>
          <a:lstStyle>
            <a:lvl1pPr>
              <a:defRPr/>
            </a:lvl1pPr>
          </a:lstStyle>
          <a:p>
            <a:endParaRPr lang="ru-RU"/>
          </a:p>
        </p:txBody>
      </p:sp>
      <p:sp>
        <p:nvSpPr>
          <p:cNvPr id="7" name="Номер слайда 5"/>
          <p:cNvSpPr>
            <a:spLocks noGrp="1"/>
          </p:cNvSpPr>
          <p:nvPr>
            <p:ph type="sldNum" sz="quarter" idx="12"/>
          </p:nvPr>
        </p:nvSpPr>
        <p:spPr/>
        <p:txBody>
          <a:bodyPr/>
          <a:lstStyle>
            <a:lvl1pPr>
              <a:defRPr/>
            </a:lvl1pPr>
          </a:lstStyle>
          <a:p>
            <a:pPr>
              <a:defRPr/>
            </a:pPr>
            <a:fld id="{1ADA9933-A787-48E5-BA1E-A24E9C5003AB}"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DC7AA1F6-2B0D-4DDE-BC97-1F40836D0268}" type="datetime1">
              <a:rPr lang="ru-RU"/>
              <a:pPr>
                <a:defRPr/>
              </a:pPr>
              <a:t>30.04.2013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FFD0FC59-4198-434B-B9DC-DF5704A2C3B5}"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84" r:id="rId1"/>
    <p:sldLayoutId id="2147483683" r:id="rId2"/>
    <p:sldLayoutId id="2147483682" r:id="rId3"/>
    <p:sldLayoutId id="2147483681" r:id="rId4"/>
    <p:sldLayoutId id="2147483680" r:id="rId5"/>
    <p:sldLayoutId id="2147483679" r:id="rId6"/>
    <p:sldLayoutId id="2147483678" r:id="rId7"/>
    <p:sldLayoutId id="2147483677" r:id="rId8"/>
    <p:sldLayoutId id="2147483676" r:id="rId9"/>
    <p:sldLayoutId id="2147483675" r:id="rId10"/>
    <p:sldLayoutId id="2147483674" r:id="rId11"/>
    <p:sldLayoutId id="2147483673" r:id="rId12"/>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3.png"/><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hyperlink" Target="http://www.psychologies.ru/events/books/audiokniga/_article/kxorni-samoanaliz/"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hyperlink" Target="http://www.psychologies.ru/glossary/dict/108/" TargetMode="Externa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Номер слайда 5"/>
          <p:cNvSpPr>
            <a:spLocks noGrp="1"/>
          </p:cNvSpPr>
          <p:nvPr>
            <p:ph type="sldNum" sz="quarter" idx="12"/>
          </p:nvPr>
        </p:nvSpPr>
        <p:spPr/>
        <p:txBody>
          <a:bodyPr/>
          <a:lstStyle/>
          <a:p>
            <a:pPr>
              <a:defRPr/>
            </a:pPr>
            <a:fld id="{FA60090C-F00C-4FB0-B9A4-A6740C962D10}" type="slidenum">
              <a:rPr lang="ru-RU"/>
              <a:pPr>
                <a:defRPr/>
              </a:pPr>
              <a:t>1</a:t>
            </a:fld>
            <a:endParaRPr lang="ru-RU"/>
          </a:p>
        </p:txBody>
      </p:sp>
      <p:sp>
        <p:nvSpPr>
          <p:cNvPr id="13318" name="Заголовок 1"/>
          <p:cNvSpPr>
            <a:spLocks noGrp="1"/>
          </p:cNvSpPr>
          <p:nvPr>
            <p:ph type="ctrTitle"/>
          </p:nvPr>
        </p:nvSpPr>
        <p:spPr>
          <a:xfrm>
            <a:off x="0" y="1412875"/>
            <a:ext cx="9144000" cy="1512888"/>
          </a:xfrm>
        </p:spPr>
        <p:txBody>
          <a:bodyPr/>
          <a:lstStyle/>
          <a:p>
            <a:pPr eaLnBrk="1" hangingPunct="1"/>
            <a:r>
              <a:rPr lang="ru-RU" sz="6600" b="1" smtClean="0">
                <a:solidFill>
                  <a:srgbClr val="0000FF"/>
                </a:solidFill>
              </a:rPr>
              <a:t>Жить в своем возрасте</a:t>
            </a:r>
            <a:r>
              <a:rPr lang="ru-RU" sz="4000" smtClean="0"/>
              <a:t/>
            </a:r>
            <a:br>
              <a:rPr lang="ru-RU" sz="4000" smtClean="0"/>
            </a:br>
            <a:endParaRPr lang="ru-RU" sz="4000" smtClean="0"/>
          </a:p>
        </p:txBody>
      </p:sp>
      <p:pic>
        <p:nvPicPr>
          <p:cNvPr id="13319" name="Picture 2" descr="C:\Users\SAMSUNG\Desktop\62.jpg"/>
          <p:cNvPicPr>
            <a:picLocks noChangeAspect="1" noChangeArrowheads="1"/>
          </p:cNvPicPr>
          <p:nvPr/>
        </p:nvPicPr>
        <p:blipFill>
          <a:blip r:embed="rId3"/>
          <a:srcRect/>
          <a:stretch>
            <a:fillRect/>
          </a:stretch>
        </p:blipFill>
        <p:spPr bwMode="auto">
          <a:xfrm>
            <a:off x="3419475" y="2587625"/>
            <a:ext cx="5724525" cy="4270375"/>
          </a:xfrm>
          <a:prstGeom prst="rect">
            <a:avLst/>
          </a:prstGeom>
          <a:noFill/>
          <a:ln w="9525">
            <a:noFill/>
            <a:miter lim="800000"/>
            <a:headEnd/>
            <a:tailEnd/>
          </a:ln>
        </p:spPr>
      </p:pic>
      <p:graphicFrame>
        <p:nvGraphicFramePr>
          <p:cNvPr id="13317" name="Object 3"/>
          <p:cNvGraphicFramePr>
            <a:graphicFrameLocks noChangeAspect="1"/>
          </p:cNvGraphicFramePr>
          <p:nvPr/>
        </p:nvGraphicFramePr>
        <p:xfrm>
          <a:off x="0" y="115888"/>
          <a:ext cx="1979613" cy="1312862"/>
        </p:xfrm>
        <a:graphic>
          <a:graphicData uri="http://schemas.openxmlformats.org/presentationml/2006/ole">
            <p:oleObj spid="_x0000_s13317" r:id="rId4" imgW="2309040" imgH="1312200" progId="">
              <p:embed/>
            </p:oleObj>
          </a:graphicData>
        </a:graphic>
      </p:graphicFrame>
      <p:pic>
        <p:nvPicPr>
          <p:cNvPr id="13320" name="Rectangle 2"/>
          <p:cNvPicPr>
            <a:picLocks noChangeArrowheads="1"/>
          </p:cNvPicPr>
          <p:nvPr/>
        </p:nvPicPr>
        <p:blipFill>
          <a:blip r:embed="rId5"/>
          <a:srcRect/>
          <a:stretch>
            <a:fillRect/>
          </a:stretch>
        </p:blipFill>
        <p:spPr bwMode="auto">
          <a:xfrm>
            <a:off x="2627313" y="0"/>
            <a:ext cx="6265862" cy="1557338"/>
          </a:xfrm>
          <a:prstGeom prst="rect">
            <a:avLst/>
          </a:prstGeom>
          <a:noFill/>
          <a:ln w="9525">
            <a:noFill/>
            <a:miter lim="800000"/>
            <a:headEnd/>
            <a:tailEnd/>
          </a:ln>
        </p:spPr>
      </p:pic>
      <p:sp>
        <p:nvSpPr>
          <p:cNvPr id="13321" name="Rectangle 3"/>
          <p:cNvSpPr txBox="1">
            <a:spLocks noChangeArrowheads="1"/>
          </p:cNvSpPr>
          <p:nvPr/>
        </p:nvSpPr>
        <p:spPr bwMode="auto">
          <a:xfrm>
            <a:off x="179388" y="5445125"/>
            <a:ext cx="2592387" cy="836613"/>
          </a:xfrm>
          <a:prstGeom prst="rect">
            <a:avLst/>
          </a:prstGeom>
          <a:noFill/>
          <a:ln w="9525">
            <a:noFill/>
            <a:miter lim="800000"/>
            <a:headEnd/>
            <a:tailEnd/>
          </a:ln>
        </p:spPr>
        <p:txBody>
          <a:bodyPr lIns="0" rIns="18288"/>
          <a:lstStyle/>
          <a:p>
            <a:pPr algn="r">
              <a:spcBef>
                <a:spcPct val="20000"/>
              </a:spcBef>
              <a:buClr>
                <a:srgbClr val="0BD0D9"/>
              </a:buClr>
              <a:buSzPct val="95000"/>
              <a:buFont typeface="Wingdings 2" pitchFamily="18" charset="2"/>
              <a:buNone/>
            </a:pPr>
            <a:r>
              <a:rPr lang="ru-RU" sz="3600">
                <a:solidFill>
                  <a:srgbClr val="993300"/>
                </a:solidFill>
              </a:rPr>
              <a:t>30 апреля</a:t>
            </a:r>
          </a:p>
          <a:p>
            <a:pPr algn="r">
              <a:spcBef>
                <a:spcPct val="20000"/>
              </a:spcBef>
              <a:buClr>
                <a:srgbClr val="0BD0D9"/>
              </a:buClr>
              <a:buSzPct val="95000"/>
              <a:buFont typeface="Wingdings 2" pitchFamily="18" charset="2"/>
              <a:buNone/>
            </a:pPr>
            <a:r>
              <a:rPr lang="ru-RU" sz="3600">
                <a:solidFill>
                  <a:srgbClr val="993300"/>
                </a:solidFill>
              </a:rPr>
              <a:t> </a:t>
            </a:r>
            <a:r>
              <a:rPr lang="ru-RU" sz="3600">
                <a:solidFill>
                  <a:srgbClr val="993300"/>
                </a:solidFill>
                <a:latin typeface="Times New Roman" pitchFamily="18" charset="0"/>
              </a:rPr>
              <a:t> </a:t>
            </a:r>
            <a:r>
              <a:rPr lang="ru-RU" sz="3600">
                <a:solidFill>
                  <a:srgbClr val="993300"/>
                </a:solidFill>
              </a:rPr>
              <a:t>2013 г.</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B6B09A1E-445C-4DE5-91C6-B585E8257DC4}" type="slidenum">
              <a:rPr lang="ru-RU"/>
              <a:pPr>
                <a:defRPr/>
              </a:pPr>
              <a:t>10</a:t>
            </a:fld>
            <a:endParaRPr lang="ru-RU"/>
          </a:p>
        </p:txBody>
      </p:sp>
      <p:sp>
        <p:nvSpPr>
          <p:cNvPr id="23553" name="Заголовок 1"/>
          <p:cNvSpPr>
            <a:spLocks noGrp="1"/>
          </p:cNvSpPr>
          <p:nvPr>
            <p:ph type="title"/>
          </p:nvPr>
        </p:nvSpPr>
        <p:spPr/>
        <p:txBody>
          <a:bodyPr/>
          <a:lstStyle/>
          <a:p>
            <a:pPr eaLnBrk="1" hangingPunct="1"/>
            <a:r>
              <a:rPr lang="ru-RU" sz="4000" b="1" smtClean="0">
                <a:solidFill>
                  <a:srgbClr val="558ED5"/>
                </a:solidFill>
              </a:rPr>
              <a:t>Когда мы всерьез начинаем ощущать собственный возраст? </a:t>
            </a:r>
          </a:p>
        </p:txBody>
      </p:sp>
      <p:sp>
        <p:nvSpPr>
          <p:cNvPr id="23554" name="Содержимое 2"/>
          <p:cNvSpPr>
            <a:spLocks noGrp="1"/>
          </p:cNvSpPr>
          <p:nvPr>
            <p:ph idx="1"/>
          </p:nvPr>
        </p:nvSpPr>
        <p:spPr>
          <a:xfrm>
            <a:off x="0" y="1600200"/>
            <a:ext cx="9144000" cy="5257800"/>
          </a:xfrm>
        </p:spPr>
        <p:txBody>
          <a:bodyPr/>
          <a:lstStyle/>
          <a:p>
            <a:pPr eaLnBrk="1" hangingPunct="1">
              <a:buFont typeface="Arial" charset="0"/>
              <a:buNone/>
            </a:pPr>
            <a:r>
              <a:rPr lang="ru-RU" sz="3600" smtClean="0"/>
              <a:t>Нередко мы ощущаем себя постаревшими, когда внезапно замечаем перемены. </a:t>
            </a:r>
          </a:p>
          <a:p>
            <a:pPr eaLnBrk="1" hangingPunct="1">
              <a:buFont typeface="Arial" charset="0"/>
              <a:buNone/>
            </a:pPr>
            <a:r>
              <a:rPr lang="ru-RU" sz="3600" i="1" smtClean="0">
                <a:solidFill>
                  <a:schemeClr val="folHlink"/>
                </a:solidFill>
              </a:rPr>
              <a:t>В любой момент</a:t>
            </a:r>
            <a:r>
              <a:rPr lang="ru-RU" sz="3600" smtClean="0"/>
              <a:t>. И где угодно: на работе, на улице, в собственных привычках, в словах или взглядах других... При виде складок на лице, что не разглаживаются, как бывало, после пробуждения…</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5"/>
          <p:cNvSpPr>
            <a:spLocks noGrp="1"/>
          </p:cNvSpPr>
          <p:nvPr>
            <p:ph type="sldNum" sz="quarter" idx="12"/>
          </p:nvPr>
        </p:nvSpPr>
        <p:spPr/>
        <p:txBody>
          <a:bodyPr/>
          <a:lstStyle/>
          <a:p>
            <a:pPr>
              <a:defRPr/>
            </a:pPr>
            <a:fld id="{BDB5B982-BF97-4579-9056-4F12EF7CEBCF}" type="slidenum">
              <a:rPr lang="ru-RU"/>
              <a:pPr>
                <a:defRPr/>
              </a:pPr>
              <a:t>11</a:t>
            </a:fld>
            <a:endParaRPr lang="ru-RU"/>
          </a:p>
        </p:txBody>
      </p:sp>
      <p:sp>
        <p:nvSpPr>
          <p:cNvPr id="24577" name="Содержимое 2"/>
          <p:cNvSpPr>
            <a:spLocks noGrp="1"/>
          </p:cNvSpPr>
          <p:nvPr>
            <p:ph idx="1"/>
          </p:nvPr>
        </p:nvSpPr>
        <p:spPr>
          <a:xfrm>
            <a:off x="-180975" y="0"/>
            <a:ext cx="9324975" cy="6858000"/>
          </a:xfrm>
        </p:spPr>
        <p:txBody>
          <a:bodyPr/>
          <a:lstStyle/>
          <a:p>
            <a:pPr eaLnBrk="1" hangingPunct="1">
              <a:buFont typeface="Arial" charset="0"/>
              <a:buNone/>
            </a:pPr>
            <a:r>
              <a:rPr lang="ru-RU" sz="4000" smtClean="0">
                <a:solidFill>
                  <a:srgbClr val="00B050"/>
                </a:solidFill>
                <a:latin typeface="Arial" charset="0"/>
              </a:rPr>
              <a:t>  </a:t>
            </a:r>
            <a:r>
              <a:rPr lang="ru-RU" sz="4000" smtClean="0">
                <a:solidFill>
                  <a:srgbClr val="00B050"/>
                </a:solidFill>
              </a:rPr>
              <a:t>Как верно проходить возрастные ступени</a:t>
            </a:r>
            <a:r>
              <a:rPr lang="ru-RU" sz="4000" smtClean="0"/>
              <a:t>– этот вопрос волнует многих. Наше занятие не программа действий и не «инструкция к применению». Важно каждому из нас иметь </a:t>
            </a:r>
            <a:r>
              <a:rPr lang="ru-RU" sz="4000" smtClean="0">
                <a:solidFill>
                  <a:schemeClr val="folHlink"/>
                </a:solidFill>
              </a:rPr>
              <a:t>возможность предвидеть свое будущее</a:t>
            </a:r>
            <a:r>
              <a:rPr lang="ru-RU" sz="4000" smtClean="0"/>
              <a:t> и заботиться о нем, </a:t>
            </a:r>
            <a:r>
              <a:rPr lang="ru-RU" sz="4000" smtClean="0">
                <a:solidFill>
                  <a:srgbClr val="008000"/>
                </a:solidFill>
              </a:rPr>
              <a:t>усмирить наши страхи</a:t>
            </a:r>
            <a:r>
              <a:rPr lang="ru-RU" sz="4000" smtClean="0"/>
              <a:t> и </a:t>
            </a:r>
            <a:r>
              <a:rPr lang="ru-RU" sz="4000" smtClean="0">
                <a:solidFill>
                  <a:srgbClr val="0000FF"/>
                </a:solidFill>
              </a:rPr>
              <a:t>разобраться в фантазиях</a:t>
            </a:r>
            <a:r>
              <a:rPr lang="ru-RU" sz="4000" smtClean="0"/>
              <a:t>, больше верить в себя и жить со знанием дела.</a:t>
            </a:r>
          </a:p>
          <a:p>
            <a:pPr eaLnBrk="1" hangingPunct="1">
              <a:buFont typeface="Arial" charset="0"/>
              <a:buNone/>
            </a:pPr>
            <a:r>
              <a:rPr lang="ru-RU" sz="4000" smtClean="0"/>
              <a:t>                       </a:t>
            </a:r>
            <a:r>
              <a:rPr lang="ru-RU" sz="4000" smtClean="0">
                <a:solidFill>
                  <a:schemeClr val="folHlink"/>
                </a:solidFill>
              </a:rPr>
              <a:t>В любом возрасте.</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5"/>
          <p:cNvSpPr>
            <a:spLocks noGrp="1"/>
          </p:cNvSpPr>
          <p:nvPr>
            <p:ph type="sldNum" sz="quarter" idx="12"/>
          </p:nvPr>
        </p:nvSpPr>
        <p:spPr/>
        <p:txBody>
          <a:bodyPr/>
          <a:lstStyle/>
          <a:p>
            <a:pPr>
              <a:defRPr/>
            </a:pPr>
            <a:fld id="{776FEAB5-9A55-454E-A4F7-253D29DF142A}" type="slidenum">
              <a:rPr lang="ru-RU"/>
              <a:pPr>
                <a:defRPr/>
              </a:pPr>
              <a:t>12</a:t>
            </a:fld>
            <a:endParaRPr lang="ru-RU"/>
          </a:p>
        </p:txBody>
      </p:sp>
      <p:pic>
        <p:nvPicPr>
          <p:cNvPr id="25601" name="Picture 2" descr="17"/>
          <p:cNvPicPr>
            <a:picLocks noChangeAspect="1" noChangeArrowheads="1"/>
          </p:cNvPicPr>
          <p:nvPr/>
        </p:nvPicPr>
        <p:blipFill>
          <a:blip r:embed="rId2"/>
          <a:srcRect/>
          <a:stretch>
            <a:fillRect/>
          </a:stretch>
        </p:blipFill>
        <p:spPr bwMode="auto">
          <a:xfrm>
            <a:off x="971550" y="-352425"/>
            <a:ext cx="7416800" cy="741680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79DC8599-4F8A-4F05-96C7-AF39F03CABD0}" type="slidenum">
              <a:rPr lang="ru-RU"/>
              <a:pPr>
                <a:defRPr/>
              </a:pPr>
              <a:t>13</a:t>
            </a:fld>
            <a:endParaRPr lang="ru-RU"/>
          </a:p>
        </p:txBody>
      </p:sp>
      <p:sp>
        <p:nvSpPr>
          <p:cNvPr id="26625" name="Содержимое 2"/>
          <p:cNvSpPr>
            <a:spLocks noGrp="1"/>
          </p:cNvSpPr>
          <p:nvPr>
            <p:ph idx="1"/>
          </p:nvPr>
        </p:nvSpPr>
        <p:spPr>
          <a:xfrm>
            <a:off x="0" y="0"/>
            <a:ext cx="9144000" cy="6742113"/>
          </a:xfrm>
        </p:spPr>
        <p:txBody>
          <a:bodyPr/>
          <a:lstStyle/>
          <a:p>
            <a:pPr eaLnBrk="1" hangingPunct="1">
              <a:buFont typeface="Arial" charset="0"/>
              <a:buNone/>
            </a:pPr>
            <a:r>
              <a:rPr lang="ru-RU" sz="4000" smtClean="0"/>
              <a:t>Непросто </a:t>
            </a:r>
            <a:r>
              <a:rPr lang="ru-RU" sz="4000" smtClean="0">
                <a:solidFill>
                  <a:srgbClr val="0000FF"/>
                </a:solidFill>
              </a:rPr>
              <a:t>принять свой</a:t>
            </a:r>
            <a:r>
              <a:rPr lang="ru-RU" sz="4000" smtClean="0"/>
              <a:t> (уже почти любой) </a:t>
            </a:r>
            <a:r>
              <a:rPr lang="ru-RU" sz="4000" smtClean="0">
                <a:solidFill>
                  <a:srgbClr val="0000FF"/>
                </a:solidFill>
              </a:rPr>
              <a:t>возраст </a:t>
            </a:r>
            <a:r>
              <a:rPr lang="ru-RU" sz="4000" smtClean="0"/>
              <a:t>в наше время, которое, кажется, ценит лишь то, что cвязано с молодостью. </a:t>
            </a:r>
            <a:r>
              <a:rPr lang="ru-RU" sz="4000" smtClean="0">
                <a:solidFill>
                  <a:srgbClr val="008000"/>
                </a:solidFill>
              </a:rPr>
              <a:t>И все же это возможно</a:t>
            </a:r>
            <a:r>
              <a:rPr lang="ru-RU" sz="4000" smtClean="0"/>
              <a:t>. Нет, не смириться и не стоять до последнего, но научиться осознанно проходить каждый этап жизни, готовиться к переменам</a:t>
            </a:r>
            <a:r>
              <a:rPr lang="ru-RU" sz="4000" smtClean="0">
                <a:latin typeface="Arial" charset="0"/>
              </a:rPr>
              <a:t>                            </a:t>
            </a:r>
            <a:r>
              <a:rPr lang="ru-RU" sz="4000" smtClean="0"/>
              <a:t> и в них </a:t>
            </a:r>
            <a:r>
              <a:rPr lang="ru-RU" sz="4000" smtClean="0">
                <a:solidFill>
                  <a:schemeClr val="folHlink"/>
                </a:solidFill>
              </a:rPr>
              <a:t>заново </a:t>
            </a:r>
            <a:r>
              <a:rPr lang="ru-RU" sz="4000" smtClean="0">
                <a:solidFill>
                  <a:schemeClr val="folHlink"/>
                </a:solidFill>
                <a:latin typeface="Arial" charset="0"/>
              </a:rPr>
              <a:t>                                 </a:t>
            </a:r>
            <a:r>
              <a:rPr lang="ru-RU" sz="4000" smtClean="0">
                <a:solidFill>
                  <a:schemeClr val="folHlink"/>
                </a:solidFill>
              </a:rPr>
              <a:t>открывать себя</a:t>
            </a:r>
            <a:r>
              <a:rPr lang="ru-RU" b="1" smtClean="0"/>
              <a:t>.</a:t>
            </a:r>
            <a:endParaRPr lang="ru-RU" smtClean="0"/>
          </a:p>
        </p:txBody>
      </p:sp>
      <p:pic>
        <p:nvPicPr>
          <p:cNvPr id="26626" name="Picture 2" descr="C:\Users\SAMSUNG\Desktop\images.jpg"/>
          <p:cNvPicPr>
            <a:picLocks noChangeAspect="1" noChangeArrowheads="1"/>
          </p:cNvPicPr>
          <p:nvPr/>
        </p:nvPicPr>
        <p:blipFill>
          <a:blip r:embed="rId2"/>
          <a:srcRect/>
          <a:stretch>
            <a:fillRect/>
          </a:stretch>
        </p:blipFill>
        <p:spPr bwMode="auto">
          <a:xfrm>
            <a:off x="6119813" y="4259263"/>
            <a:ext cx="3024187" cy="2598737"/>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93986690-9BCE-4E7F-B32B-D4C29312F32A}" type="slidenum">
              <a:rPr lang="ru-RU"/>
              <a:pPr>
                <a:defRPr/>
              </a:pPr>
              <a:t>14</a:t>
            </a:fld>
            <a:endParaRPr lang="ru-RU"/>
          </a:p>
        </p:txBody>
      </p:sp>
      <p:sp>
        <p:nvSpPr>
          <p:cNvPr id="2" name="Заголовок 1"/>
          <p:cNvSpPr>
            <a:spLocks noGrp="1"/>
          </p:cNvSpPr>
          <p:nvPr>
            <p:ph type="title"/>
          </p:nvPr>
        </p:nvSpPr>
        <p:spPr/>
        <p:txBody>
          <a:bodyPr rtlCol="0">
            <a:normAutofit fontScale="90000"/>
          </a:bodyPr>
          <a:lstStyle/>
          <a:p>
            <a:pPr eaLnBrk="1" fontAlgn="auto" hangingPunct="1">
              <a:spcAft>
                <a:spcPts val="0"/>
              </a:spcAft>
              <a:defRPr/>
            </a:pPr>
            <a:r>
              <a:rPr lang="ru-RU" b="1" dirty="0">
                <a:solidFill>
                  <a:schemeClr val="accent1">
                    <a:lumMod val="75000"/>
                  </a:schemeClr>
                </a:solidFill>
              </a:rPr>
              <a:t>Путь к себе</a:t>
            </a:r>
            <a:br>
              <a:rPr lang="ru-RU" b="1" dirty="0">
                <a:solidFill>
                  <a:schemeClr val="accent1">
                    <a:lumMod val="75000"/>
                  </a:schemeClr>
                </a:solidFill>
              </a:rPr>
            </a:br>
            <a:endParaRPr lang="ru-RU" b="1" dirty="0">
              <a:solidFill>
                <a:schemeClr val="accent1">
                  <a:lumMod val="75000"/>
                </a:schemeClr>
              </a:solidFill>
            </a:endParaRPr>
          </a:p>
        </p:txBody>
      </p:sp>
      <p:sp>
        <p:nvSpPr>
          <p:cNvPr id="27650" name="Содержимое 2"/>
          <p:cNvSpPr>
            <a:spLocks noGrp="1"/>
          </p:cNvSpPr>
          <p:nvPr>
            <p:ph idx="1"/>
          </p:nvPr>
        </p:nvSpPr>
        <p:spPr>
          <a:xfrm>
            <a:off x="0" y="981075"/>
            <a:ext cx="9144000" cy="5876925"/>
          </a:xfrm>
        </p:spPr>
        <p:txBody>
          <a:bodyPr/>
          <a:lstStyle/>
          <a:p>
            <a:pPr eaLnBrk="1" hangingPunct="1">
              <a:lnSpc>
                <a:spcPct val="80000"/>
              </a:lnSpc>
              <a:buFont typeface="Arial" charset="0"/>
              <a:buNone/>
            </a:pPr>
            <a:r>
              <a:rPr lang="ru-RU" sz="3000" smtClean="0">
                <a:solidFill>
                  <a:schemeClr val="folHlink"/>
                </a:solidFill>
              </a:rPr>
              <a:t>Мы мечтаем о долгой жизни, но не хотим видеть на телах и лицах печать времени, не хотим думать о том, что ждет нас впереди</a:t>
            </a:r>
            <a:r>
              <a:rPr lang="ru-RU" sz="3000" smtClean="0"/>
              <a:t>. «Если в культуре господствует отношение к последней трети жизни как к возрасту «сбора урожая», когда мы cможем увидеть плоды всего, что делали, и насладиться ими, то естественно следить за собой, подольше сохранять силы, </a:t>
            </a:r>
            <a:r>
              <a:rPr lang="ru-RU" sz="3000" smtClean="0">
                <a:solidFill>
                  <a:srgbClr val="00B050"/>
                </a:solidFill>
              </a:rPr>
              <a:t>– объясняет психотерапевт Екатерина Михайлова. – </a:t>
            </a:r>
            <a:r>
              <a:rPr lang="ru-RU" sz="3000" smtClean="0"/>
              <a:t>Но у нас в обществе, увы, есть пренебрежительное отношение к пожилым, а отсюда и страх перед старостью (которая означает зависимость от детей или от государства, болезни и общение с врачами, бедность). Считается, что в это время уже неприлично чего-то хотеть, а жизнь превращается в доживание».</a:t>
            </a:r>
          </a:p>
          <a:p>
            <a:pPr eaLnBrk="1" hangingPunct="1">
              <a:lnSpc>
                <a:spcPct val="80000"/>
              </a:lnSpc>
            </a:pPr>
            <a:endParaRPr lang="ru-RU" sz="3000"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595E834B-A0E8-4B68-867E-6058F315C5C3}" type="slidenum">
              <a:rPr lang="ru-RU"/>
              <a:pPr>
                <a:defRPr/>
              </a:pPr>
              <a:t>15</a:t>
            </a:fld>
            <a:endParaRPr lang="ru-RU"/>
          </a:p>
        </p:txBody>
      </p:sp>
      <p:sp>
        <p:nvSpPr>
          <p:cNvPr id="28673" name="Содержимое 2"/>
          <p:cNvSpPr>
            <a:spLocks noGrp="1"/>
          </p:cNvSpPr>
          <p:nvPr>
            <p:ph idx="1"/>
          </p:nvPr>
        </p:nvSpPr>
        <p:spPr>
          <a:xfrm>
            <a:off x="0" y="0"/>
            <a:ext cx="9144000" cy="6858000"/>
          </a:xfrm>
        </p:spPr>
        <p:txBody>
          <a:bodyPr/>
          <a:lstStyle/>
          <a:p>
            <a:pPr eaLnBrk="1" hangingPunct="1">
              <a:buFont typeface="Arial" charset="0"/>
              <a:buNone/>
            </a:pPr>
            <a:r>
              <a:rPr lang="ru-RU" smtClean="0"/>
              <a:t>«В нашей стране еще нет образа безопасной и приятной старости,</a:t>
            </a:r>
            <a:r>
              <a:rPr lang="ru-RU" smtClean="0">
                <a:solidFill>
                  <a:srgbClr val="0000FF"/>
                </a:solidFill>
              </a:rPr>
              <a:t> – говорит психолог Нифонт Долгополов.</a:t>
            </a:r>
            <a:r>
              <a:rPr lang="ru-RU" smtClean="0"/>
              <a:t> – Многих она пугает не только немощью, но и проблемами, связанными с нестабильностью в обществе. </a:t>
            </a:r>
            <a:r>
              <a:rPr lang="ru-RU" smtClean="0">
                <a:solidFill>
                  <a:srgbClr val="008000"/>
                </a:solidFill>
              </a:rPr>
              <a:t>Хотя мы привыкли терять, поскольку много теряли</a:t>
            </a:r>
            <a:r>
              <a:rPr lang="ru-RU" smtClean="0"/>
              <a:t> – деньги при девальвации, человеческие жизни на войне и не только, – у </a:t>
            </a:r>
            <a:r>
              <a:rPr lang="ru-RU" smtClean="0">
                <a:solidFill>
                  <a:srgbClr val="008000"/>
                </a:solidFill>
              </a:rPr>
              <a:t>нас недостаточно развита культура потерь.</a:t>
            </a:r>
            <a:r>
              <a:rPr lang="ru-RU" smtClean="0"/>
              <a:t> Мысль о том, что мы неизбежно что-то теряем с возрастом, вызывает                                      протест, ощущение, что нас вновь                            обманули».</a:t>
            </a:r>
          </a:p>
        </p:txBody>
      </p:sp>
      <p:pic>
        <p:nvPicPr>
          <p:cNvPr id="28674" name="Picture 2" descr="C:\Users\SAMSUNG\Desktop\getImage (5).jpg"/>
          <p:cNvPicPr>
            <a:picLocks noChangeAspect="1" noChangeArrowheads="1"/>
          </p:cNvPicPr>
          <p:nvPr/>
        </p:nvPicPr>
        <p:blipFill>
          <a:blip r:embed="rId2"/>
          <a:srcRect/>
          <a:stretch>
            <a:fillRect/>
          </a:stretch>
        </p:blipFill>
        <p:spPr bwMode="auto">
          <a:xfrm>
            <a:off x="6659563" y="4405313"/>
            <a:ext cx="2484437" cy="2452687"/>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160BBA48-C135-40FB-B882-499021DDAFC7}" type="slidenum">
              <a:rPr lang="ru-RU"/>
              <a:pPr>
                <a:defRPr/>
              </a:pPr>
              <a:t>16</a:t>
            </a:fld>
            <a:endParaRPr lang="ru-RU"/>
          </a:p>
        </p:txBody>
      </p:sp>
      <p:sp>
        <p:nvSpPr>
          <p:cNvPr id="2" name="Заголовок 1"/>
          <p:cNvSpPr>
            <a:spLocks noGrp="1"/>
          </p:cNvSpPr>
          <p:nvPr>
            <p:ph type="title"/>
          </p:nvPr>
        </p:nvSpPr>
        <p:spPr/>
        <p:txBody>
          <a:bodyPr rtlCol="0">
            <a:normAutofit fontScale="90000"/>
          </a:bodyPr>
          <a:lstStyle/>
          <a:p>
            <a:pPr eaLnBrk="1" fontAlgn="auto" hangingPunct="1">
              <a:spcAft>
                <a:spcPts val="0"/>
              </a:spcAft>
              <a:defRPr/>
            </a:pPr>
            <a:r>
              <a:rPr lang="ru-RU" b="1" dirty="0">
                <a:solidFill>
                  <a:srgbClr val="FFC000"/>
                </a:solidFill>
              </a:rPr>
              <a:t>Когда мы начинаем стареть?</a:t>
            </a:r>
            <a:br>
              <a:rPr lang="ru-RU" b="1" dirty="0">
                <a:solidFill>
                  <a:srgbClr val="FFC000"/>
                </a:solidFill>
              </a:rPr>
            </a:br>
            <a:endParaRPr lang="ru-RU" b="1" dirty="0">
              <a:solidFill>
                <a:srgbClr val="FFC000"/>
              </a:solidFill>
            </a:endParaRPr>
          </a:p>
        </p:txBody>
      </p:sp>
      <p:sp>
        <p:nvSpPr>
          <p:cNvPr id="30722" name="Содержимое 2"/>
          <p:cNvSpPr>
            <a:spLocks noGrp="1"/>
          </p:cNvSpPr>
          <p:nvPr>
            <p:ph idx="1"/>
          </p:nvPr>
        </p:nvSpPr>
        <p:spPr>
          <a:xfrm>
            <a:off x="0" y="908050"/>
            <a:ext cx="9144000" cy="5949950"/>
          </a:xfrm>
        </p:spPr>
        <p:txBody>
          <a:bodyPr/>
          <a:lstStyle/>
          <a:p>
            <a:pPr eaLnBrk="1" hangingPunct="1">
              <a:lnSpc>
                <a:spcPct val="80000"/>
              </a:lnSpc>
            </a:pPr>
            <a:r>
              <a:rPr lang="ru-RU" sz="2700" smtClean="0">
                <a:solidFill>
                  <a:srgbClr val="0000FF"/>
                </a:solidFill>
              </a:rPr>
              <a:t>Начиная с 10 лет зрение слабеет.</a:t>
            </a:r>
            <a:r>
              <a:rPr lang="ru-RU" sz="2700" smtClean="0"/>
              <a:t> Но – хорошая новость – обоняние и осязание не деградируют никогда!</a:t>
            </a:r>
          </a:p>
          <a:p>
            <a:pPr eaLnBrk="1" hangingPunct="1">
              <a:lnSpc>
                <a:spcPct val="80000"/>
              </a:lnSpc>
            </a:pPr>
            <a:r>
              <a:rPr lang="ru-RU" sz="2700" smtClean="0">
                <a:solidFill>
                  <a:srgbClr val="008000"/>
                </a:solidFill>
              </a:rPr>
              <a:t>В 20 лет появляются первые морщины</a:t>
            </a:r>
            <a:r>
              <a:rPr lang="ru-RU" sz="2700" smtClean="0"/>
              <a:t> и начинают </a:t>
            </a:r>
            <a:r>
              <a:rPr lang="ru-RU" sz="2700" smtClean="0">
                <a:solidFill>
                  <a:schemeClr val="folHlink"/>
                </a:solidFill>
              </a:rPr>
              <a:t>снижаться когнитивные способности</a:t>
            </a:r>
            <a:r>
              <a:rPr lang="ru-RU" sz="2700" smtClean="0"/>
              <a:t> (связанные с обучением, мышлением и памятью).</a:t>
            </a:r>
          </a:p>
          <a:p>
            <a:pPr eaLnBrk="1" hangingPunct="1">
              <a:lnSpc>
                <a:spcPct val="80000"/>
              </a:lnSpc>
            </a:pPr>
            <a:r>
              <a:rPr lang="ru-RU" sz="2700" smtClean="0"/>
              <a:t>Примерно в возрасте </a:t>
            </a:r>
            <a:r>
              <a:rPr lang="ru-RU" sz="2700" smtClean="0">
                <a:solidFill>
                  <a:srgbClr val="0000FF"/>
                </a:solidFill>
              </a:rPr>
              <a:t>30 лет физическая сила уменьшается.</a:t>
            </a:r>
          </a:p>
          <a:p>
            <a:pPr eaLnBrk="1" hangingPunct="1">
              <a:lnSpc>
                <a:spcPct val="80000"/>
              </a:lnSpc>
            </a:pPr>
            <a:r>
              <a:rPr lang="ru-RU" sz="2700" smtClean="0"/>
              <a:t>Начиная </a:t>
            </a:r>
            <a:r>
              <a:rPr lang="ru-RU" sz="2700" smtClean="0">
                <a:solidFill>
                  <a:srgbClr val="008000"/>
                </a:solidFill>
              </a:rPr>
              <a:t>с 35 лет снижается репродуктивная способность у женщин.</a:t>
            </a:r>
          </a:p>
          <a:p>
            <a:pPr eaLnBrk="1" hangingPunct="1">
              <a:lnSpc>
                <a:spcPct val="80000"/>
              </a:lnSpc>
            </a:pPr>
            <a:r>
              <a:rPr lang="ru-RU" sz="2700" smtClean="0"/>
              <a:t>В </a:t>
            </a:r>
            <a:r>
              <a:rPr lang="ru-RU" sz="2700" smtClean="0">
                <a:solidFill>
                  <a:schemeClr val="folHlink"/>
                </a:solidFill>
              </a:rPr>
              <a:t>40-50 лет начинается ослабление «текучего» интеллекта</a:t>
            </a:r>
            <a:r>
              <a:rPr lang="ru-RU" sz="2700" smtClean="0"/>
              <a:t>, обеспечивающего творческое решение новых задач. А вот «кристаллизованный» интеллект, отвечающий за обращение к прошлому опыту, остается почти неизменным. В частности, словарный запас и восприятие речи 25-летних и 88-летних практически не различаются.</a:t>
            </a:r>
          </a:p>
          <a:p>
            <a:pPr eaLnBrk="1" hangingPunct="1">
              <a:lnSpc>
                <a:spcPct val="80000"/>
              </a:lnSpc>
            </a:pPr>
            <a:endParaRPr lang="ru-RU" sz="270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5"/>
          <p:cNvSpPr>
            <a:spLocks noGrp="1"/>
          </p:cNvSpPr>
          <p:nvPr>
            <p:ph type="sldNum" sz="quarter" idx="12"/>
          </p:nvPr>
        </p:nvSpPr>
        <p:spPr/>
        <p:txBody>
          <a:bodyPr/>
          <a:lstStyle/>
          <a:p>
            <a:pPr>
              <a:defRPr/>
            </a:pPr>
            <a:fld id="{AFA4BC89-3870-4C6B-8567-2AF83F4115CB}" type="slidenum">
              <a:rPr lang="ru-RU"/>
              <a:pPr>
                <a:defRPr/>
              </a:pPr>
              <a:t>17</a:t>
            </a:fld>
            <a:endParaRPr lang="ru-RU"/>
          </a:p>
        </p:txBody>
      </p:sp>
      <p:pic>
        <p:nvPicPr>
          <p:cNvPr id="33793" name="Picture 2" descr="C:\Users\SAMSUNG\Desktop\getImage (3).jpg"/>
          <p:cNvPicPr>
            <a:picLocks noGrp="1" noChangeAspect="1" noChangeArrowheads="1"/>
          </p:cNvPicPr>
          <p:nvPr>
            <p:ph idx="1"/>
          </p:nvPr>
        </p:nvPicPr>
        <p:blipFill>
          <a:blip r:embed="rId2"/>
          <a:srcRect/>
          <a:stretch>
            <a:fillRect/>
          </a:stretch>
        </p:blipFill>
        <p:spPr>
          <a:xfrm>
            <a:off x="0" y="-134938"/>
            <a:ext cx="9144000" cy="6992938"/>
          </a:xfr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5"/>
          <p:cNvSpPr>
            <a:spLocks noGrp="1"/>
          </p:cNvSpPr>
          <p:nvPr>
            <p:ph type="sldNum" sz="quarter" idx="12"/>
          </p:nvPr>
        </p:nvSpPr>
        <p:spPr/>
        <p:txBody>
          <a:bodyPr/>
          <a:lstStyle/>
          <a:p>
            <a:pPr>
              <a:defRPr/>
            </a:pPr>
            <a:fld id="{CAA1B805-4D45-4B6B-B83E-4D2B395875B7}" type="slidenum">
              <a:rPr lang="ru-RU"/>
              <a:pPr>
                <a:defRPr/>
              </a:pPr>
              <a:t>18</a:t>
            </a:fld>
            <a:endParaRPr lang="ru-RU"/>
          </a:p>
        </p:txBody>
      </p:sp>
      <p:sp>
        <p:nvSpPr>
          <p:cNvPr id="34817" name="Содержимое 2"/>
          <p:cNvSpPr>
            <a:spLocks noGrp="1"/>
          </p:cNvSpPr>
          <p:nvPr>
            <p:ph idx="1"/>
          </p:nvPr>
        </p:nvSpPr>
        <p:spPr>
          <a:xfrm>
            <a:off x="0" y="0"/>
            <a:ext cx="9144000" cy="6858000"/>
          </a:xfrm>
        </p:spPr>
        <p:txBody>
          <a:bodyPr/>
          <a:lstStyle/>
          <a:p>
            <a:pPr eaLnBrk="1" hangingPunct="1">
              <a:lnSpc>
                <a:spcPct val="80000"/>
              </a:lnSpc>
              <a:buFont typeface="Arial" charset="0"/>
              <a:buNone/>
            </a:pPr>
            <a:r>
              <a:rPr lang="ru-RU" sz="3000" smtClean="0"/>
              <a:t>«Западный культ юности любой ценой толкает нас замереть в нашем образе. А вот восточная идеология ориентирована на многообразие жизни, </a:t>
            </a:r>
            <a:r>
              <a:rPr lang="ru-RU" sz="3000" smtClean="0">
                <a:solidFill>
                  <a:srgbClr val="0000FF"/>
                </a:solidFill>
              </a:rPr>
              <a:t>– размышляет Нифонт Долгополов. –</a:t>
            </a:r>
            <a:r>
              <a:rPr lang="ru-RU" sz="3000" smtClean="0"/>
              <a:t> Невозможно все время приобретать и потреблять, полезно уметь отпускать, расставаться. Причем не только с физическими способностями (острым зрением и слухом, возможностью бежать без отдыха), но и с ценностями. Мы привязываемся к тому, что ценили всегда, и не хотим меняться. Но чтобы хорошо чувствовать себя в любом возрасте, нужно понять, что для нас по-прежнему важно, а что уже можно оставить. Главное – не жадничать». </a:t>
            </a:r>
            <a:r>
              <a:rPr lang="ru-RU" sz="3000" smtClean="0">
                <a:solidFill>
                  <a:srgbClr val="008000"/>
                </a:solidFill>
              </a:rPr>
              <a:t>Только примиряясь с эфемерностью, открываясь переменам внутри и вокруг нас – словом, согласившись стареть, мы сможем жить по-настоящему</a:t>
            </a:r>
            <a:r>
              <a:rPr lang="ru-RU" sz="3000" smtClean="0"/>
              <a: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1F1B4733-E17C-46F7-A9DB-EB113D1AD163}" type="slidenum">
              <a:rPr lang="ru-RU"/>
              <a:pPr>
                <a:defRPr/>
              </a:pPr>
              <a:t>19</a:t>
            </a:fld>
            <a:endParaRPr lang="ru-RU"/>
          </a:p>
        </p:txBody>
      </p:sp>
      <p:sp>
        <p:nvSpPr>
          <p:cNvPr id="35841" name="Заголовок 1"/>
          <p:cNvSpPr>
            <a:spLocks noGrp="1"/>
          </p:cNvSpPr>
          <p:nvPr>
            <p:ph type="title"/>
          </p:nvPr>
        </p:nvSpPr>
        <p:spPr/>
        <p:txBody>
          <a:bodyPr/>
          <a:lstStyle/>
          <a:p>
            <a:pPr eaLnBrk="1" hangingPunct="1"/>
            <a:r>
              <a:rPr lang="ru-RU" sz="4000" b="1" smtClean="0">
                <a:solidFill>
                  <a:srgbClr val="0000FF"/>
                </a:solidFill>
              </a:rPr>
              <a:t>«Границы юности отодвигаются»</a:t>
            </a:r>
            <a:br>
              <a:rPr lang="ru-RU" sz="4000" b="1" smtClean="0">
                <a:solidFill>
                  <a:srgbClr val="0000FF"/>
                </a:solidFill>
              </a:rPr>
            </a:br>
            <a:endParaRPr lang="ru-RU" sz="4000" b="1" smtClean="0">
              <a:solidFill>
                <a:srgbClr val="0000FF"/>
              </a:solidFill>
            </a:endParaRPr>
          </a:p>
        </p:txBody>
      </p:sp>
      <p:sp>
        <p:nvSpPr>
          <p:cNvPr id="35842" name="Содержимое 2"/>
          <p:cNvSpPr>
            <a:spLocks noGrp="1"/>
          </p:cNvSpPr>
          <p:nvPr>
            <p:ph idx="1"/>
          </p:nvPr>
        </p:nvSpPr>
        <p:spPr>
          <a:xfrm>
            <a:off x="0" y="1700213"/>
            <a:ext cx="9144000" cy="5157787"/>
          </a:xfrm>
        </p:spPr>
        <p:txBody>
          <a:bodyPr/>
          <a:lstStyle/>
          <a:p>
            <a:pPr eaLnBrk="1" hangingPunct="1">
              <a:lnSpc>
                <a:spcPct val="80000"/>
              </a:lnSpc>
              <a:buFont typeface="Arial" charset="0"/>
              <a:buNone/>
            </a:pPr>
            <a:r>
              <a:rPr lang="ru-RU" sz="4000" i="1" smtClean="0"/>
              <a:t>Происходит естественная эволюция общества: мы поселяемся в стране юности и не уходим из нее, </a:t>
            </a:r>
            <a:r>
              <a:rPr lang="ru-RU" sz="4000" i="1" smtClean="0">
                <a:solidFill>
                  <a:srgbClr val="008000"/>
                </a:solidFill>
              </a:rPr>
              <a:t>считает психотерапевт Маргарита Жамкочьян.</a:t>
            </a:r>
            <a:endParaRPr lang="ru-RU" sz="4000" smtClean="0">
              <a:solidFill>
                <a:srgbClr val="008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5"/>
          <p:cNvSpPr>
            <a:spLocks noGrp="1"/>
          </p:cNvSpPr>
          <p:nvPr>
            <p:ph type="sldNum" sz="quarter" idx="12"/>
          </p:nvPr>
        </p:nvSpPr>
        <p:spPr/>
        <p:txBody>
          <a:bodyPr/>
          <a:lstStyle/>
          <a:p>
            <a:pPr>
              <a:defRPr/>
            </a:pPr>
            <a:fld id="{3E643789-729D-45F3-BE36-24BBC6D2D208}" type="slidenum">
              <a:rPr lang="ru-RU"/>
              <a:pPr>
                <a:defRPr/>
              </a:pPr>
              <a:t>2</a:t>
            </a:fld>
            <a:endParaRPr lang="ru-RU"/>
          </a:p>
        </p:txBody>
      </p:sp>
      <p:sp>
        <p:nvSpPr>
          <p:cNvPr id="16385" name="Rectangle 2"/>
          <p:cNvSpPr>
            <a:spLocks noGrp="1"/>
          </p:cNvSpPr>
          <p:nvPr>
            <p:ph type="title"/>
          </p:nvPr>
        </p:nvSpPr>
        <p:spPr/>
        <p:txBody>
          <a:bodyPr/>
          <a:lstStyle/>
          <a:p>
            <a:r>
              <a:rPr lang="ru-RU" smtClean="0">
                <a:solidFill>
                  <a:srgbClr val="0000FF"/>
                </a:solidFill>
                <a:latin typeface="Arial" charset="0"/>
              </a:rPr>
              <a:t>Ассоциации:</a:t>
            </a:r>
          </a:p>
        </p:txBody>
      </p:sp>
      <p:sp>
        <p:nvSpPr>
          <p:cNvPr id="16386" name="Rectangle 3"/>
          <p:cNvSpPr>
            <a:spLocks noGrp="1"/>
          </p:cNvSpPr>
          <p:nvPr>
            <p:ph type="body" idx="1"/>
          </p:nvPr>
        </p:nvSpPr>
        <p:spPr/>
        <p:txBody>
          <a:bodyPr/>
          <a:lstStyle/>
          <a:p>
            <a:pPr>
              <a:buFont typeface="Arial" charset="0"/>
              <a:buNone/>
            </a:pPr>
            <a:r>
              <a:rPr lang="ru-RU" smtClean="0">
                <a:latin typeface="Arial" charset="0"/>
              </a:rPr>
              <a:t> </a:t>
            </a:r>
            <a:r>
              <a:rPr lang="ru-RU" sz="9600" smtClean="0">
                <a:solidFill>
                  <a:srgbClr val="008000"/>
                </a:solidFill>
                <a:latin typeface="Arial" charset="0"/>
              </a:rPr>
              <a:t>возраст – это….</a:t>
            </a:r>
          </a:p>
        </p:txBody>
      </p:sp>
      <p:pic>
        <p:nvPicPr>
          <p:cNvPr id="16387" name="Picture 4" descr="15"/>
          <p:cNvPicPr>
            <a:picLocks noChangeAspect="1" noChangeArrowheads="1"/>
          </p:cNvPicPr>
          <p:nvPr/>
        </p:nvPicPr>
        <p:blipFill>
          <a:blip r:embed="rId2"/>
          <a:srcRect/>
          <a:stretch>
            <a:fillRect/>
          </a:stretch>
        </p:blipFill>
        <p:spPr bwMode="auto">
          <a:xfrm>
            <a:off x="4067175" y="3416300"/>
            <a:ext cx="5076825" cy="3441700"/>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5"/>
          <p:cNvSpPr>
            <a:spLocks noGrp="1"/>
          </p:cNvSpPr>
          <p:nvPr>
            <p:ph type="sldNum" sz="quarter" idx="12"/>
          </p:nvPr>
        </p:nvSpPr>
        <p:spPr/>
        <p:txBody>
          <a:bodyPr/>
          <a:lstStyle/>
          <a:p>
            <a:pPr>
              <a:defRPr/>
            </a:pPr>
            <a:fld id="{7A28D1CF-41C1-490C-BE63-D097FFB09894}" type="slidenum">
              <a:rPr lang="ru-RU"/>
              <a:pPr>
                <a:defRPr/>
              </a:pPr>
              <a:t>20</a:t>
            </a:fld>
            <a:endParaRPr lang="ru-RU"/>
          </a:p>
        </p:txBody>
      </p:sp>
      <p:pic>
        <p:nvPicPr>
          <p:cNvPr id="36865" name="Picture 2" descr="C:\Users\SAMSUNG\Desktop\getImage (6).jpg"/>
          <p:cNvPicPr>
            <a:picLocks noGrp="1" noChangeAspect="1" noChangeArrowheads="1"/>
          </p:cNvPicPr>
          <p:nvPr>
            <p:ph idx="1"/>
          </p:nvPr>
        </p:nvPicPr>
        <p:blipFill>
          <a:blip r:embed="rId2"/>
          <a:srcRect/>
          <a:stretch>
            <a:fillRect/>
          </a:stretch>
        </p:blipFill>
        <p:spPr>
          <a:xfrm>
            <a:off x="17463" y="476250"/>
            <a:ext cx="9126537" cy="6165850"/>
          </a:xfr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5"/>
          <p:cNvSpPr>
            <a:spLocks noGrp="1"/>
          </p:cNvSpPr>
          <p:nvPr>
            <p:ph type="sldNum" sz="quarter" idx="12"/>
          </p:nvPr>
        </p:nvSpPr>
        <p:spPr/>
        <p:txBody>
          <a:bodyPr/>
          <a:lstStyle/>
          <a:p>
            <a:pPr>
              <a:defRPr/>
            </a:pPr>
            <a:fld id="{C45FB7C3-BCED-4FFC-BB24-3ADB043667D6}" type="slidenum">
              <a:rPr lang="ru-RU"/>
              <a:pPr>
                <a:defRPr/>
              </a:pPr>
              <a:t>21</a:t>
            </a:fld>
            <a:endParaRPr lang="ru-RU"/>
          </a:p>
        </p:txBody>
      </p:sp>
      <p:sp>
        <p:nvSpPr>
          <p:cNvPr id="37889" name="Содержимое 2"/>
          <p:cNvSpPr>
            <a:spLocks noGrp="1"/>
          </p:cNvSpPr>
          <p:nvPr>
            <p:ph idx="1"/>
          </p:nvPr>
        </p:nvSpPr>
        <p:spPr>
          <a:xfrm>
            <a:off x="0" y="0"/>
            <a:ext cx="9144000" cy="6858000"/>
          </a:xfrm>
        </p:spPr>
        <p:txBody>
          <a:bodyPr/>
          <a:lstStyle/>
          <a:p>
            <a:pPr eaLnBrk="1" hangingPunct="1">
              <a:buFont typeface="Arial" charset="0"/>
              <a:buNone/>
            </a:pPr>
            <a:r>
              <a:rPr lang="ru-RU" smtClean="0"/>
              <a:t>Отпустить вожжи, набраться мудрости, лучше узнать себя, сосредоточить свои желания и энергию на проектах, которые нам действительно дороги, – не это ли лучшее, что может предложить поздний возраст? </a:t>
            </a:r>
            <a:r>
              <a:rPr lang="ru-RU" b="1" smtClean="0">
                <a:solidFill>
                  <a:srgbClr val="0070C0"/>
                </a:solidFill>
              </a:rPr>
              <a:t>«Странно стариться, очень странно. Недоступно то, что желанно. Но зато бесплотное весомо– мысль, любовь и дальний отзвук грома», </a:t>
            </a:r>
            <a:r>
              <a:rPr lang="ru-RU" smtClean="0"/>
              <a:t>– писал один из самых замечательных певцов зрелости </a:t>
            </a:r>
            <a:r>
              <a:rPr lang="ru-RU" smtClean="0">
                <a:solidFill>
                  <a:schemeClr val="folHlink"/>
                </a:solidFill>
              </a:rPr>
              <a:t>поэт Давид Самойлов.</a:t>
            </a:r>
            <a:r>
              <a:rPr lang="ru-RU" smtClean="0"/>
              <a:t> Но мы не умеем ценить это «зато», не готовы к встрече с новым временем и с новым собой.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5"/>
          <p:cNvSpPr>
            <a:spLocks noGrp="1"/>
          </p:cNvSpPr>
          <p:nvPr>
            <p:ph type="sldNum" sz="quarter" idx="12"/>
          </p:nvPr>
        </p:nvSpPr>
        <p:spPr/>
        <p:txBody>
          <a:bodyPr/>
          <a:lstStyle/>
          <a:p>
            <a:pPr>
              <a:defRPr/>
            </a:pPr>
            <a:fld id="{433F18C3-05A6-40E3-A9BC-6ADDBE2B144F}" type="slidenum">
              <a:rPr lang="ru-RU"/>
              <a:pPr>
                <a:defRPr/>
              </a:pPr>
              <a:t>22</a:t>
            </a:fld>
            <a:endParaRPr lang="ru-RU"/>
          </a:p>
        </p:txBody>
      </p:sp>
      <p:pic>
        <p:nvPicPr>
          <p:cNvPr id="38913" name="Picture 2" descr="C:\Users\SAMSUNG\Desktop\getImage (1).jpg"/>
          <p:cNvPicPr>
            <a:picLocks noGrp="1" noChangeAspect="1" noChangeArrowheads="1"/>
          </p:cNvPicPr>
          <p:nvPr>
            <p:ph idx="1"/>
          </p:nvPr>
        </p:nvPicPr>
        <p:blipFill>
          <a:blip r:embed="rId2"/>
          <a:srcRect/>
          <a:stretch>
            <a:fillRect/>
          </a:stretch>
        </p:blipFill>
        <p:spPr>
          <a:xfrm>
            <a:off x="-4763" y="0"/>
            <a:ext cx="9148763" cy="6858000"/>
          </a:xfr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1F8E4F1A-EB90-4BBA-B885-22DD580B0A1A}" type="slidenum">
              <a:rPr lang="ru-RU"/>
              <a:pPr>
                <a:defRPr/>
              </a:pPr>
              <a:t>23</a:t>
            </a:fld>
            <a:endParaRPr lang="ru-RU"/>
          </a:p>
        </p:txBody>
      </p:sp>
      <p:sp>
        <p:nvSpPr>
          <p:cNvPr id="2" name="Заголовок 1"/>
          <p:cNvSpPr>
            <a:spLocks noGrp="1"/>
          </p:cNvSpPr>
          <p:nvPr>
            <p:ph type="title"/>
          </p:nvPr>
        </p:nvSpPr>
        <p:spPr/>
        <p:txBody>
          <a:bodyPr rtlCol="0">
            <a:normAutofit fontScale="90000"/>
          </a:bodyPr>
          <a:lstStyle/>
          <a:p>
            <a:pPr eaLnBrk="1" fontAlgn="auto" hangingPunct="1">
              <a:spcAft>
                <a:spcPts val="0"/>
              </a:spcAft>
              <a:defRPr/>
            </a:pPr>
            <a:r>
              <a:rPr lang="ru-RU" dirty="0">
                <a:solidFill>
                  <a:srgbClr val="0070C0"/>
                </a:solidFill>
              </a:rPr>
              <a:t>Обретая себя</a:t>
            </a:r>
            <a:br>
              <a:rPr lang="ru-RU" dirty="0">
                <a:solidFill>
                  <a:srgbClr val="0070C0"/>
                </a:solidFill>
              </a:rPr>
            </a:br>
            <a:endParaRPr lang="ru-RU" dirty="0">
              <a:solidFill>
                <a:srgbClr val="0070C0"/>
              </a:solidFill>
            </a:endParaRPr>
          </a:p>
        </p:txBody>
      </p:sp>
      <p:sp>
        <p:nvSpPr>
          <p:cNvPr id="39938" name="Содержимое 2"/>
          <p:cNvSpPr>
            <a:spLocks noGrp="1"/>
          </p:cNvSpPr>
          <p:nvPr>
            <p:ph idx="1"/>
          </p:nvPr>
        </p:nvSpPr>
        <p:spPr>
          <a:xfrm>
            <a:off x="0" y="981075"/>
            <a:ext cx="9144000" cy="5876925"/>
          </a:xfrm>
        </p:spPr>
        <p:txBody>
          <a:bodyPr/>
          <a:lstStyle/>
          <a:p>
            <a:pPr algn="ctr" eaLnBrk="1" hangingPunct="1">
              <a:lnSpc>
                <a:spcPct val="90000"/>
              </a:lnSpc>
              <a:buFont typeface="Arial" charset="0"/>
              <a:buNone/>
            </a:pPr>
            <a:r>
              <a:rPr lang="ru-RU" sz="4000" smtClean="0"/>
              <a:t>Между вечным (и заранее проигранным) сражением с мельницами времени и горечью смирения с неизбежным нам предстоит найти собственную точку равновесия. Это равновесие предполагает </a:t>
            </a:r>
            <a:r>
              <a:rPr lang="ru-RU" sz="4000" smtClean="0">
                <a:solidFill>
                  <a:srgbClr val="008000"/>
                </a:solidFill>
              </a:rPr>
              <a:t>новый взгляд на себя – то, что можно было бы назвать «активным принятием».</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5"/>
          <p:cNvSpPr>
            <a:spLocks noGrp="1"/>
          </p:cNvSpPr>
          <p:nvPr>
            <p:ph type="sldNum" sz="quarter" idx="12"/>
          </p:nvPr>
        </p:nvSpPr>
        <p:spPr/>
        <p:txBody>
          <a:bodyPr/>
          <a:lstStyle/>
          <a:p>
            <a:pPr>
              <a:defRPr/>
            </a:pPr>
            <a:fld id="{D953A567-9FE5-4381-870D-58F022479E4D}" type="slidenum">
              <a:rPr lang="ru-RU"/>
              <a:pPr>
                <a:defRPr/>
              </a:pPr>
              <a:t>24</a:t>
            </a:fld>
            <a:endParaRPr lang="ru-RU"/>
          </a:p>
        </p:txBody>
      </p:sp>
      <p:sp>
        <p:nvSpPr>
          <p:cNvPr id="40961" name="Содержимое 2"/>
          <p:cNvSpPr>
            <a:spLocks noGrp="1"/>
          </p:cNvSpPr>
          <p:nvPr>
            <p:ph idx="1"/>
          </p:nvPr>
        </p:nvSpPr>
        <p:spPr>
          <a:xfrm>
            <a:off x="0" y="0"/>
            <a:ext cx="9144000" cy="6858000"/>
          </a:xfrm>
        </p:spPr>
        <p:txBody>
          <a:bodyPr/>
          <a:lstStyle/>
          <a:p>
            <a:pPr algn="ctr" eaLnBrk="1" hangingPunct="1">
              <a:lnSpc>
                <a:spcPct val="90000"/>
              </a:lnSpc>
              <a:buFont typeface="Arial" charset="0"/>
              <a:buNone/>
            </a:pPr>
            <a:r>
              <a:rPr lang="ru-RU" sz="4000" smtClean="0"/>
              <a:t>Постепенно тело и лицо меняются, и мы словно перестаем узнавать себя – </a:t>
            </a:r>
            <a:r>
              <a:rPr lang="ru-RU" sz="4000" smtClean="0">
                <a:solidFill>
                  <a:schemeClr val="folHlink"/>
                </a:solidFill>
              </a:rPr>
              <a:t>для многих из нас это источник беспокойства</a:t>
            </a:r>
            <a:r>
              <a:rPr lang="ru-RU" sz="4000" smtClean="0"/>
              <a:t>. </a:t>
            </a:r>
          </a:p>
          <a:p>
            <a:pPr algn="ctr" eaLnBrk="1" hangingPunct="1">
              <a:lnSpc>
                <a:spcPct val="90000"/>
              </a:lnSpc>
              <a:buFont typeface="Arial" charset="0"/>
              <a:buNone/>
            </a:pPr>
            <a:r>
              <a:rPr lang="ru-RU" sz="4000" smtClean="0"/>
              <a:t>Чтобы не стать чужими самим себе и ощущать каждый свой возраст как часть непрерывной линии жизни, </a:t>
            </a:r>
            <a:r>
              <a:rPr lang="ru-RU" sz="4000" smtClean="0">
                <a:solidFill>
                  <a:srgbClr val="0000FF"/>
                </a:solidFill>
              </a:rPr>
              <a:t>нужно начать осваивать свое будущее, постепенно приспосабливаться к изменениям.</a:t>
            </a:r>
            <a:r>
              <a:rPr lang="ru-RU" sz="4000" smtClean="0"/>
              <a:t>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1D65CE98-56D1-4573-94FE-EF8F6A9CEC74}" type="slidenum">
              <a:rPr lang="ru-RU"/>
              <a:pPr>
                <a:defRPr/>
              </a:pPr>
              <a:t>25</a:t>
            </a:fld>
            <a:endParaRPr lang="ru-RU"/>
          </a:p>
        </p:txBody>
      </p:sp>
      <p:sp>
        <p:nvSpPr>
          <p:cNvPr id="41985" name="Rectangle 2"/>
          <p:cNvSpPr>
            <a:spLocks noGrp="1"/>
          </p:cNvSpPr>
          <p:nvPr>
            <p:ph type="body" idx="1"/>
          </p:nvPr>
        </p:nvSpPr>
        <p:spPr>
          <a:xfrm>
            <a:off x="0" y="3284538"/>
            <a:ext cx="9144000" cy="3573462"/>
          </a:xfrm>
        </p:spPr>
        <p:txBody>
          <a:bodyPr/>
          <a:lstStyle/>
          <a:p>
            <a:pPr>
              <a:buFont typeface="Arial" charset="0"/>
              <a:buNone/>
            </a:pPr>
            <a:r>
              <a:rPr lang="ru-RU" sz="4000" smtClean="0">
                <a:solidFill>
                  <a:schemeClr val="hlink"/>
                </a:solidFill>
              </a:rPr>
              <a:t>Научится воспринимать себя, нового, с позитивной точки зрения</a:t>
            </a:r>
            <a:r>
              <a:rPr lang="ru-RU" sz="4000" smtClean="0"/>
              <a:t> — вот то, главное, что поможет преодолеть психологические трудности возрастных кризисов.</a:t>
            </a:r>
          </a:p>
        </p:txBody>
      </p:sp>
      <p:pic>
        <p:nvPicPr>
          <p:cNvPr id="41986" name="Picture 3" descr="14"/>
          <p:cNvPicPr>
            <a:picLocks noChangeAspect="1" noChangeArrowheads="1"/>
          </p:cNvPicPr>
          <p:nvPr/>
        </p:nvPicPr>
        <p:blipFill>
          <a:blip r:embed="rId2"/>
          <a:srcRect/>
          <a:stretch>
            <a:fillRect/>
          </a:stretch>
        </p:blipFill>
        <p:spPr bwMode="auto">
          <a:xfrm>
            <a:off x="3203575" y="0"/>
            <a:ext cx="2809875" cy="3284538"/>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FC829C8F-3907-4040-97A3-14EF1D61EC7B}" type="slidenum">
              <a:rPr lang="ru-RU"/>
              <a:pPr>
                <a:defRPr/>
              </a:pPr>
              <a:t>26</a:t>
            </a:fld>
            <a:endParaRPr lang="ru-RU"/>
          </a:p>
        </p:txBody>
      </p:sp>
      <p:sp>
        <p:nvSpPr>
          <p:cNvPr id="2" name="Заголовок 1"/>
          <p:cNvSpPr>
            <a:spLocks noGrp="1"/>
          </p:cNvSpPr>
          <p:nvPr>
            <p:ph type="title"/>
          </p:nvPr>
        </p:nvSpPr>
        <p:spPr>
          <a:xfrm>
            <a:off x="468313" y="0"/>
            <a:ext cx="8229600" cy="1143000"/>
          </a:xfrm>
        </p:spPr>
        <p:txBody>
          <a:bodyPr rtlCol="0">
            <a:normAutofit fontScale="90000"/>
          </a:bodyPr>
          <a:lstStyle/>
          <a:p>
            <a:pPr eaLnBrk="1" fontAlgn="auto" hangingPunct="1">
              <a:spcAft>
                <a:spcPts val="0"/>
              </a:spcAft>
              <a:defRPr/>
            </a:pPr>
            <a:r>
              <a:rPr lang="ru-RU" b="1" dirty="0">
                <a:solidFill>
                  <a:srgbClr val="0070C0"/>
                </a:solidFill>
              </a:rPr>
              <a:t>Шаг навстречу другим</a:t>
            </a:r>
            <a:br>
              <a:rPr lang="ru-RU" b="1" dirty="0">
                <a:solidFill>
                  <a:srgbClr val="0070C0"/>
                </a:solidFill>
              </a:rPr>
            </a:br>
            <a:endParaRPr lang="ru-RU" b="1" dirty="0">
              <a:solidFill>
                <a:srgbClr val="0070C0"/>
              </a:solidFill>
            </a:endParaRPr>
          </a:p>
        </p:txBody>
      </p:sp>
      <p:sp>
        <p:nvSpPr>
          <p:cNvPr id="43010" name="Содержимое 2"/>
          <p:cNvSpPr>
            <a:spLocks noGrp="1"/>
          </p:cNvSpPr>
          <p:nvPr>
            <p:ph idx="1"/>
          </p:nvPr>
        </p:nvSpPr>
        <p:spPr>
          <a:xfrm>
            <a:off x="0" y="765175"/>
            <a:ext cx="9144000" cy="6092825"/>
          </a:xfrm>
        </p:spPr>
        <p:txBody>
          <a:bodyPr/>
          <a:lstStyle/>
          <a:p>
            <a:pPr eaLnBrk="1" hangingPunct="1">
              <a:lnSpc>
                <a:spcPct val="80000"/>
              </a:lnSpc>
            </a:pPr>
            <a:r>
              <a:rPr lang="ru-RU" smtClean="0"/>
              <a:t>Важное условие принятия себя </a:t>
            </a:r>
            <a:r>
              <a:rPr lang="ru-RU" smtClean="0">
                <a:solidFill>
                  <a:srgbClr val="0000FF"/>
                </a:solidFill>
              </a:rPr>
              <a:t>– идти навстречу другим людям</a:t>
            </a:r>
            <a:r>
              <a:rPr lang="ru-RU" smtClean="0"/>
              <a:t>. </a:t>
            </a:r>
          </a:p>
          <a:p>
            <a:pPr eaLnBrk="1" hangingPunct="1">
              <a:lnSpc>
                <a:spcPct val="80000"/>
              </a:lnSpc>
            </a:pPr>
            <a:r>
              <a:rPr lang="ru-RU" smtClean="0">
                <a:solidFill>
                  <a:schemeClr val="folHlink"/>
                </a:solidFill>
              </a:rPr>
              <a:t>Направлять энергию на общение, сохраняя прежний круг и создавая новые связи; реализовывать себя в творчестве</a:t>
            </a:r>
            <a:r>
              <a:rPr lang="ru-RU" smtClean="0"/>
              <a:t>, и делать это для собственного удовольствия; передавать знания и заботиться о тех, с кем жизнь обошлась более сурово… </a:t>
            </a:r>
          </a:p>
          <a:p>
            <a:pPr eaLnBrk="1" hangingPunct="1">
              <a:lnSpc>
                <a:spcPct val="80000"/>
              </a:lnSpc>
            </a:pPr>
            <a:r>
              <a:rPr lang="ru-RU" smtClean="0">
                <a:solidFill>
                  <a:srgbClr val="008000"/>
                </a:solidFill>
              </a:rPr>
              <a:t>Есть множество путей к гармоничной жизни, следуя которым мы не будем вечно молодыми, но зато – и это гораздо важнее – останемся живыми людьми</a:t>
            </a:r>
            <a:r>
              <a:rPr lang="ru-RU" smtClean="0"/>
              <a:t>.   </a:t>
            </a:r>
          </a:p>
          <a:p>
            <a:pPr eaLnBrk="1" hangingPunct="1">
              <a:lnSpc>
                <a:spcPct val="80000"/>
              </a:lnSpc>
              <a:buFont typeface="Arial" charset="0"/>
              <a:buNone/>
            </a:pPr>
            <a:r>
              <a:rPr lang="ru-RU" b="1" smtClean="0">
                <a:solidFill>
                  <a:schemeClr val="folHlink"/>
                </a:solidFill>
              </a:rPr>
              <a:t>                      Останемся собой.</a:t>
            </a:r>
          </a:p>
          <a:p>
            <a:pPr eaLnBrk="1" hangingPunct="1">
              <a:lnSpc>
                <a:spcPct val="80000"/>
              </a:lnSpc>
            </a:pPr>
            <a:endParaRPr lang="ru-RU" b="1" smtClean="0">
              <a:solidFill>
                <a:schemeClr val="folHlink"/>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a:spLocks noGrp="1"/>
          </p:cNvSpPr>
          <p:nvPr>
            <p:ph type="sldNum" sz="quarter" idx="12"/>
          </p:nvPr>
        </p:nvSpPr>
        <p:spPr/>
        <p:txBody>
          <a:bodyPr/>
          <a:lstStyle/>
          <a:p>
            <a:pPr>
              <a:defRPr/>
            </a:pPr>
            <a:fld id="{DDB89D5B-5858-46F4-ACBE-9509556FB540}" type="slidenum">
              <a:rPr lang="ru-RU"/>
              <a:pPr>
                <a:defRPr/>
              </a:pPr>
              <a:t>27</a:t>
            </a:fld>
            <a:endParaRPr lang="ru-RU"/>
          </a:p>
        </p:txBody>
      </p:sp>
      <p:sp>
        <p:nvSpPr>
          <p:cNvPr id="44033" name="Заголовок 1"/>
          <p:cNvSpPr>
            <a:spLocks noGrp="1"/>
          </p:cNvSpPr>
          <p:nvPr>
            <p:ph type="title"/>
          </p:nvPr>
        </p:nvSpPr>
        <p:spPr>
          <a:xfrm>
            <a:off x="2868613" y="404813"/>
            <a:ext cx="6275387" cy="1282700"/>
          </a:xfrm>
        </p:spPr>
        <p:txBody>
          <a:bodyPr/>
          <a:lstStyle/>
          <a:p>
            <a:pPr eaLnBrk="1" hangingPunct="1"/>
            <a:r>
              <a:rPr lang="ru-RU" sz="2400" b="1" smtClean="0">
                <a:solidFill>
                  <a:srgbClr val="008000"/>
                </a:solidFill>
              </a:rPr>
              <a:t>У каждого возраста есть... свои возрасты,</a:t>
            </a:r>
            <a:r>
              <a:rPr lang="ru-RU" sz="2400" b="1" smtClean="0"/>
              <a:t> объясняет философ Михаил Эпштейн. </a:t>
            </a:r>
            <a:r>
              <a:rPr lang="ru-RU" sz="2400" b="1" smtClean="0">
                <a:solidFill>
                  <a:srgbClr val="008000"/>
                </a:solidFill>
              </a:rPr>
              <a:t>Иначе говоря, «старость» каждого этапа нашей жизни неминуемо сменяется «детством» следующего – и вновь наступает обновление.</a:t>
            </a:r>
            <a:endParaRPr lang="ru-RU" sz="2400" smtClean="0">
              <a:solidFill>
                <a:srgbClr val="008000"/>
              </a:solidFill>
            </a:endParaRPr>
          </a:p>
        </p:txBody>
      </p:sp>
      <p:pic>
        <p:nvPicPr>
          <p:cNvPr id="44034" name="Picture 2" descr="C:\Users\SAMSUNG\Desktop\getImage (4).jpg"/>
          <p:cNvPicPr>
            <a:picLocks noGrp="1" noChangeAspect="1" noChangeArrowheads="1"/>
          </p:cNvPicPr>
          <p:nvPr>
            <p:ph idx="1"/>
          </p:nvPr>
        </p:nvPicPr>
        <p:blipFill>
          <a:blip r:embed="rId2"/>
          <a:srcRect/>
          <a:stretch>
            <a:fillRect/>
          </a:stretch>
        </p:blipFill>
        <p:spPr>
          <a:xfrm>
            <a:off x="0" y="0"/>
            <a:ext cx="2700338" cy="1824038"/>
          </a:xfrm>
        </p:spPr>
      </p:pic>
      <p:pic>
        <p:nvPicPr>
          <p:cNvPr id="44035" name="Picture 3" descr="C:\Users\SAMSUNG\Desktop\164105.jpg"/>
          <p:cNvPicPr>
            <a:picLocks noChangeAspect="1" noChangeArrowheads="1"/>
          </p:cNvPicPr>
          <p:nvPr/>
        </p:nvPicPr>
        <p:blipFill>
          <a:blip r:embed="rId3"/>
          <a:srcRect/>
          <a:stretch>
            <a:fillRect/>
          </a:stretch>
        </p:blipFill>
        <p:spPr bwMode="auto">
          <a:xfrm>
            <a:off x="4699000" y="3022600"/>
            <a:ext cx="4445000" cy="3835400"/>
          </a:xfrm>
          <a:prstGeom prst="rect">
            <a:avLst/>
          </a:prstGeom>
          <a:noFill/>
          <a:ln w="9525">
            <a:noFill/>
            <a:miter lim="800000"/>
            <a:headEnd/>
            <a:tailEnd/>
          </a:ln>
        </p:spPr>
      </p:pic>
      <p:sp>
        <p:nvSpPr>
          <p:cNvPr id="44036" name="Прямоугольник 5"/>
          <p:cNvSpPr>
            <a:spLocks noChangeArrowheads="1"/>
          </p:cNvSpPr>
          <p:nvPr/>
        </p:nvSpPr>
        <p:spPr bwMode="auto">
          <a:xfrm>
            <a:off x="0" y="1916113"/>
            <a:ext cx="4751388" cy="4968875"/>
          </a:xfrm>
          <a:prstGeom prst="rect">
            <a:avLst/>
          </a:prstGeom>
          <a:noFill/>
          <a:ln w="9525">
            <a:noFill/>
            <a:miter lim="800000"/>
            <a:headEnd/>
            <a:tailEnd/>
          </a:ln>
        </p:spPr>
        <p:txBody>
          <a:bodyPr>
            <a:spAutoFit/>
          </a:bodyPr>
          <a:lstStyle/>
          <a:p>
            <a:r>
              <a:rPr lang="ru-RU" sz="2000">
                <a:latin typeface="Calibri" pitchFamily="34" charset="0"/>
              </a:rPr>
              <a:t>Нашу жизнь мы привыкли делить на возрасты: </a:t>
            </a:r>
            <a:r>
              <a:rPr lang="ru-RU" sz="2000">
                <a:solidFill>
                  <a:srgbClr val="0000FF"/>
                </a:solidFill>
                <a:latin typeface="Calibri" pitchFamily="34" charset="0"/>
              </a:rPr>
              <a:t>детство, отрочество, молодость, зрелость, старость.</a:t>
            </a:r>
            <a:r>
              <a:rPr lang="ru-RU" sz="2000">
                <a:latin typeface="Calibri" pitchFamily="34" charset="0"/>
              </a:rPr>
              <a:t> Но саму категорию возраста можно понимать шире. </a:t>
            </a:r>
            <a:r>
              <a:rPr lang="ru-RU" sz="2000">
                <a:solidFill>
                  <a:srgbClr val="0000FF"/>
                </a:solidFill>
                <a:latin typeface="Calibri" pitchFamily="34" charset="0"/>
              </a:rPr>
              <a:t>Каждый возраст – не только период нашей жизни;</a:t>
            </a:r>
            <a:r>
              <a:rPr lang="ru-RU" sz="2000">
                <a:latin typeface="Calibri" pitchFamily="34" charset="0"/>
              </a:rPr>
              <a:t> на самом деле это целый цикл, вмещающий все фазы развития человека. Всякий раз, вступая в очередной возраст, </a:t>
            </a:r>
            <a:r>
              <a:rPr lang="ru-RU" sz="2000">
                <a:solidFill>
                  <a:srgbClr val="0000FF"/>
                </a:solidFill>
                <a:latin typeface="Calibri" pitchFamily="34" charset="0"/>
              </a:rPr>
              <a:t>мы последовательно переживаем внутри него и детскую неуверенность, и удивление миру, и отроческую ломкость, беспокойство... и</a:t>
            </a:r>
            <a:r>
              <a:rPr lang="ru-RU" sz="2000">
                <a:latin typeface="Calibri" pitchFamily="34" charset="0"/>
              </a:rPr>
              <a:t> постепенное старение, изживание этого возраста. Устройство времени нашей жизни можно представить в виде периодической таблицы</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5"/>
          <p:cNvSpPr>
            <a:spLocks noGrp="1"/>
          </p:cNvSpPr>
          <p:nvPr>
            <p:ph type="sldNum" sz="quarter" idx="12"/>
          </p:nvPr>
        </p:nvSpPr>
        <p:spPr/>
        <p:txBody>
          <a:bodyPr/>
          <a:lstStyle/>
          <a:p>
            <a:pPr>
              <a:defRPr/>
            </a:pPr>
            <a:fld id="{81841A61-479F-421B-AB9C-87FD51D87CCD}" type="slidenum">
              <a:rPr lang="ru-RU"/>
              <a:pPr>
                <a:defRPr/>
              </a:pPr>
              <a:t>28</a:t>
            </a:fld>
            <a:endParaRPr lang="ru-RU"/>
          </a:p>
        </p:txBody>
      </p:sp>
      <p:sp>
        <p:nvSpPr>
          <p:cNvPr id="2" name="Заголовок 1"/>
          <p:cNvSpPr>
            <a:spLocks noGrp="1"/>
          </p:cNvSpPr>
          <p:nvPr>
            <p:ph type="title"/>
          </p:nvPr>
        </p:nvSpPr>
        <p:spPr/>
        <p:txBody>
          <a:bodyPr rtlCol="0">
            <a:normAutofit fontScale="90000"/>
          </a:bodyPr>
          <a:lstStyle/>
          <a:p>
            <a:pPr eaLnBrk="1" fontAlgn="auto" hangingPunct="1">
              <a:spcAft>
                <a:spcPts val="0"/>
              </a:spcAft>
              <a:defRPr/>
            </a:pPr>
            <a:r>
              <a:rPr lang="ru-RU" dirty="0"/>
              <a:t>Как меняется наш возраст</a:t>
            </a:r>
            <a:br>
              <a:rPr lang="ru-RU" dirty="0"/>
            </a:br>
            <a:endParaRPr lang="ru-RU" dirty="0"/>
          </a:p>
        </p:txBody>
      </p:sp>
      <p:graphicFrame>
        <p:nvGraphicFramePr>
          <p:cNvPr id="4" name="Содержимое 3"/>
          <p:cNvGraphicFramePr>
            <a:graphicFrameLocks noGrp="1"/>
          </p:cNvGraphicFramePr>
          <p:nvPr>
            <p:ph idx="1"/>
          </p:nvPr>
        </p:nvGraphicFramePr>
        <p:xfrm>
          <a:off x="0" y="981075"/>
          <a:ext cx="9324975" cy="5688013"/>
        </p:xfrm>
        <a:graphic>
          <a:graphicData uri="http://schemas.openxmlformats.org/drawingml/2006/table">
            <a:tbl>
              <a:tblPr/>
              <a:tblGrid>
                <a:gridCol w="1651000"/>
                <a:gridCol w="1457325"/>
                <a:gridCol w="1554163"/>
                <a:gridCol w="1554162"/>
                <a:gridCol w="1554163"/>
                <a:gridCol w="1554162"/>
              </a:tblGrid>
              <a:tr h="1458913">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FFFFFF"/>
                          </a:solidFill>
                          <a:effectLst/>
                          <a:latin typeface="Calibri" pitchFamily="34" charset="0"/>
                        </a:rPr>
                        <a:t>Возрасты/</a:t>
                      </a:r>
                    </a:p>
                    <a:p>
                      <a:pPr marL="0" marR="0" lvl="0" indent="0" algn="l" defTabSz="914400" rtl="0" eaLnBrk="1" fontAlgn="t"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FFFFFF"/>
                          </a:solidFill>
                          <a:effectLst/>
                          <a:latin typeface="Calibri" pitchFamily="34" charset="0"/>
                        </a:rPr>
                        <a:t>фазы</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FFFFFF"/>
                          </a:solidFill>
                          <a:effectLst/>
                          <a:latin typeface="Calibri" pitchFamily="34" charset="0"/>
                        </a:rPr>
                        <a:t>Детство</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FFFFFF"/>
                          </a:solidFill>
                          <a:effectLst/>
                          <a:latin typeface="Calibri" pitchFamily="34" charset="0"/>
                        </a:rPr>
                        <a:t>Отрочество</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FFFFFF"/>
                          </a:solidFill>
                          <a:effectLst/>
                          <a:latin typeface="Calibri" pitchFamily="34" charset="0"/>
                        </a:rPr>
                        <a:t>Молодость</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FFFFFF"/>
                          </a:solidFill>
                          <a:effectLst/>
                          <a:latin typeface="Calibri" pitchFamily="34" charset="0"/>
                        </a:rPr>
                        <a:t>Зрелость</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FFFFFF"/>
                          </a:solidFill>
                          <a:effectLst/>
                          <a:latin typeface="Calibri" pitchFamily="34" charset="0"/>
                        </a:rPr>
                        <a:t>Старость</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84613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000000"/>
                          </a:solidFill>
                          <a:effectLst/>
                          <a:latin typeface="Calibri" pitchFamily="34" charset="0"/>
                        </a:rPr>
                        <a:t>Детство</a:t>
                      </a:r>
                      <a:endParaRPr kumimoji="0" lang="ru-RU" sz="1800" b="0" i="0" u="none" strike="noStrike" cap="none" normalizeH="0" baseline="0" smtClean="0">
                        <a:ln>
                          <a:noFill/>
                        </a:ln>
                        <a:solidFill>
                          <a:srgbClr val="000000"/>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000000"/>
                          </a:solidFill>
                          <a:effectLst/>
                          <a:latin typeface="Calibri" pitchFamily="34" charset="0"/>
                        </a:rPr>
                        <a:t>до 1 года</a:t>
                      </a:r>
                      <a:endParaRPr kumimoji="0" lang="ru-RU" sz="1800" b="0" i="0" u="none" strike="noStrike" cap="none" normalizeH="0" baseline="0" smtClean="0">
                        <a:ln>
                          <a:noFill/>
                        </a:ln>
                        <a:solidFill>
                          <a:srgbClr val="000000"/>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rPr>
                        <a:t>2–3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rPr>
                        <a:t>4–5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rPr>
                        <a:t>6–8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rPr>
                        <a:t>9–10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84613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000000"/>
                          </a:solidFill>
                          <a:effectLst/>
                          <a:latin typeface="Calibri" pitchFamily="34" charset="0"/>
                        </a:rPr>
                        <a:t>Отрочество</a:t>
                      </a:r>
                      <a:endParaRPr kumimoji="0" lang="ru-RU" sz="1800" b="0" i="0" u="none" strike="noStrike" cap="none" normalizeH="0" baseline="0" smtClean="0">
                        <a:ln>
                          <a:noFill/>
                        </a:ln>
                        <a:solidFill>
                          <a:srgbClr val="000000"/>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rPr>
                        <a:t>11–12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000000"/>
                          </a:solidFill>
                          <a:effectLst/>
                          <a:latin typeface="Calibri" pitchFamily="34" charset="0"/>
                        </a:rPr>
                        <a:t>13</a:t>
                      </a:r>
                      <a:endParaRPr kumimoji="0" lang="ru-RU" sz="1800" b="0" i="0" u="none" strike="noStrike" cap="none" normalizeH="0" baseline="0" smtClean="0">
                        <a:ln>
                          <a:noFill/>
                        </a:ln>
                        <a:solidFill>
                          <a:srgbClr val="000000"/>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rPr>
                        <a:t>14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rPr>
                        <a:t>15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rPr>
                        <a:t>16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84613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000000"/>
                          </a:solidFill>
                          <a:effectLst/>
                          <a:latin typeface="Calibri" pitchFamily="34" charset="0"/>
                        </a:rPr>
                        <a:t>Молодость</a:t>
                      </a:r>
                      <a:endParaRPr kumimoji="0" lang="ru-RU" sz="1800" b="0" i="0" u="none" strike="noStrike" cap="none" normalizeH="0" baseline="0" smtClean="0">
                        <a:ln>
                          <a:noFill/>
                        </a:ln>
                        <a:solidFill>
                          <a:srgbClr val="000000"/>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rPr>
                        <a:t>17–18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rPr>
                        <a:t>19–20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000000"/>
                          </a:solidFill>
                          <a:effectLst/>
                          <a:latin typeface="Calibri" pitchFamily="34" charset="0"/>
                        </a:rPr>
                        <a:t>21–24</a:t>
                      </a:r>
                      <a:endParaRPr kumimoji="0" lang="ru-RU" sz="1800" b="0" i="0" u="none" strike="noStrike" cap="none" normalizeH="0" baseline="0" smtClean="0">
                        <a:ln>
                          <a:noFill/>
                        </a:ln>
                        <a:solidFill>
                          <a:srgbClr val="000000"/>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rPr>
                        <a:t>25–27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rPr>
                        <a:t>28–29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844550">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000000"/>
                          </a:solidFill>
                          <a:effectLst/>
                          <a:latin typeface="Calibri" pitchFamily="34" charset="0"/>
                        </a:rPr>
                        <a:t>Зрелость</a:t>
                      </a:r>
                      <a:endParaRPr kumimoji="0" lang="ru-RU" sz="1800" b="0" i="0" u="none" strike="noStrike" cap="none" normalizeH="0" baseline="0" smtClean="0">
                        <a:ln>
                          <a:noFill/>
                        </a:ln>
                        <a:solidFill>
                          <a:srgbClr val="000000"/>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rPr>
                        <a:t>30–34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rPr>
                        <a:t>35–40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rPr>
                        <a:t>41–44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000000"/>
                          </a:solidFill>
                          <a:effectLst/>
                          <a:latin typeface="Calibri" pitchFamily="34" charset="0"/>
                        </a:rPr>
                        <a:t>45–55</a:t>
                      </a:r>
                      <a:endParaRPr kumimoji="0" lang="ru-RU" sz="1800" b="0" i="0" u="none" strike="noStrike" cap="none" normalizeH="0" baseline="0" smtClean="0">
                        <a:ln>
                          <a:noFill/>
                        </a:ln>
                        <a:solidFill>
                          <a:srgbClr val="000000"/>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rPr>
                        <a:t>55–60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84613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000000"/>
                          </a:solidFill>
                          <a:effectLst/>
                          <a:latin typeface="Calibri" pitchFamily="34" charset="0"/>
                        </a:rPr>
                        <a:t>Старость</a:t>
                      </a:r>
                      <a:endParaRPr kumimoji="0" lang="ru-RU" sz="1800" b="0" i="0" u="none" strike="noStrike" cap="none" normalizeH="0" baseline="0" smtClean="0">
                        <a:ln>
                          <a:noFill/>
                        </a:ln>
                        <a:solidFill>
                          <a:srgbClr val="000000"/>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rPr>
                        <a:t>60–64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rPr>
                        <a:t>65–70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rPr>
                        <a:t>71–75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rPr>
                        <a:t>76–80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000000"/>
                          </a:solidFill>
                          <a:effectLst/>
                          <a:latin typeface="Calibri" pitchFamily="34" charset="0"/>
                        </a:rPr>
                        <a:t>После 80</a:t>
                      </a:r>
                      <a:endParaRPr kumimoji="0" lang="ru-RU" sz="1800" b="0" i="0" u="none" strike="noStrike" cap="none" normalizeH="0" baseline="0" smtClean="0">
                        <a:ln>
                          <a:noFill/>
                        </a:ln>
                        <a:solidFill>
                          <a:srgbClr val="000000"/>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EC3C16D5-CFC3-437F-8BEC-D561E30308E7}" type="slidenum">
              <a:rPr lang="ru-RU"/>
              <a:pPr>
                <a:defRPr/>
              </a:pPr>
              <a:t>29</a:t>
            </a:fld>
            <a:endParaRPr lang="ru-RU"/>
          </a:p>
        </p:txBody>
      </p:sp>
      <p:sp>
        <p:nvSpPr>
          <p:cNvPr id="46081" name="Заголовок 1"/>
          <p:cNvSpPr>
            <a:spLocks noGrp="1"/>
          </p:cNvSpPr>
          <p:nvPr>
            <p:ph type="title"/>
          </p:nvPr>
        </p:nvSpPr>
        <p:spPr/>
        <p:txBody>
          <a:bodyPr/>
          <a:lstStyle/>
          <a:p>
            <a:pPr eaLnBrk="1" hangingPunct="1"/>
            <a:r>
              <a:rPr lang="ru-RU" sz="4000" b="1" smtClean="0">
                <a:solidFill>
                  <a:srgbClr val="0000FF"/>
                </a:solidFill>
              </a:rPr>
              <a:t>Повторение чувств</a:t>
            </a:r>
            <a:r>
              <a:rPr lang="ru-RU" sz="4000" smtClean="0"/>
              <a:t/>
            </a:r>
            <a:br>
              <a:rPr lang="ru-RU" sz="4000" smtClean="0"/>
            </a:br>
            <a:endParaRPr lang="ru-RU" sz="4000" smtClean="0"/>
          </a:p>
        </p:txBody>
      </p:sp>
      <p:sp>
        <p:nvSpPr>
          <p:cNvPr id="46082" name="Содержимое 2"/>
          <p:cNvSpPr>
            <a:spLocks noGrp="1"/>
          </p:cNvSpPr>
          <p:nvPr>
            <p:ph idx="1"/>
          </p:nvPr>
        </p:nvSpPr>
        <p:spPr>
          <a:xfrm>
            <a:off x="0" y="908050"/>
            <a:ext cx="9144000" cy="5949950"/>
          </a:xfrm>
        </p:spPr>
        <p:txBody>
          <a:bodyPr/>
          <a:lstStyle/>
          <a:p>
            <a:pPr eaLnBrk="1" hangingPunct="1">
              <a:lnSpc>
                <a:spcPct val="80000"/>
              </a:lnSpc>
              <a:buFont typeface="Arial" charset="0"/>
              <a:buNone/>
            </a:pPr>
            <a:r>
              <a:rPr lang="ru-RU" smtClean="0"/>
              <a:t>Читая таблицу по горизонтали и переходя со строки на строку, </a:t>
            </a:r>
            <a:r>
              <a:rPr lang="ru-RU" smtClean="0">
                <a:solidFill>
                  <a:srgbClr val="008000"/>
                </a:solidFill>
              </a:rPr>
              <a:t>мы движемся через все возрасты и их фазы</a:t>
            </a:r>
            <a:r>
              <a:rPr lang="ru-RU" smtClean="0"/>
              <a:t>: от детства детства (от 0 до 1 года) к старости старости (после 80 лет). </a:t>
            </a:r>
            <a:r>
              <a:rPr lang="ru-RU" smtClean="0">
                <a:solidFill>
                  <a:srgbClr val="0000FF"/>
                </a:solidFill>
              </a:rPr>
              <a:t>Числа в клетках таблицы условны</a:t>
            </a:r>
            <a:r>
              <a:rPr lang="ru-RU" smtClean="0"/>
              <a:t> – важна сама модель двойного возрастного деления жизни. Внутри каждого возраста есть отроческие периоды, когда мы переживаем резкую ломку мироощущения, кризис доверия и уверенности, отчуждение от окружающих, чувство утраты смысла жизни. Первое отрочество случается уже в детстве: для «кризиса трех лет» характерны тенденция к самостоятельности и обостренно негативное, «ослушническое» отношение к взрослым.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5"/>
          <p:cNvSpPr>
            <a:spLocks noGrp="1"/>
          </p:cNvSpPr>
          <p:nvPr>
            <p:ph type="sldNum" sz="quarter" idx="12"/>
          </p:nvPr>
        </p:nvSpPr>
        <p:spPr/>
        <p:txBody>
          <a:bodyPr/>
          <a:lstStyle/>
          <a:p>
            <a:pPr>
              <a:defRPr/>
            </a:pPr>
            <a:fld id="{FBA9B7C8-9814-48F6-9585-0378DA573184}" type="slidenum">
              <a:rPr lang="ru-RU"/>
              <a:pPr>
                <a:defRPr/>
              </a:pPr>
              <a:t>3</a:t>
            </a:fld>
            <a:endParaRPr lang="ru-RU"/>
          </a:p>
        </p:txBody>
      </p:sp>
      <p:sp>
        <p:nvSpPr>
          <p:cNvPr id="17409" name="Rectangle 3"/>
          <p:cNvSpPr txBox="1">
            <a:spLocks noGrp="1" noChangeArrowheads="1"/>
          </p:cNvSpPr>
          <p:nvPr/>
        </p:nvSpPr>
        <p:spPr bwMode="auto">
          <a:xfrm>
            <a:off x="6553200" y="6248400"/>
            <a:ext cx="2133600" cy="476250"/>
          </a:xfrm>
          <a:prstGeom prst="rect">
            <a:avLst/>
          </a:prstGeom>
          <a:noFill/>
          <a:ln w="9525">
            <a:noFill/>
            <a:miter lim="800000"/>
            <a:headEnd/>
            <a:tailEnd/>
          </a:ln>
        </p:spPr>
        <p:txBody>
          <a:bodyPr anchor="b"/>
          <a:lstStyle/>
          <a:p>
            <a:pPr algn="r"/>
            <a:fld id="{1A02BDAE-C103-4F47-8C6B-DAFC528071F0}" type="slidenum">
              <a:rPr lang="ru-RU" sz="1200"/>
              <a:pPr algn="r"/>
              <a:t>3</a:t>
            </a:fld>
            <a:endParaRPr lang="ru-RU" sz="1200"/>
          </a:p>
        </p:txBody>
      </p:sp>
      <p:sp>
        <p:nvSpPr>
          <p:cNvPr id="17410" name="Заголовок 1"/>
          <p:cNvSpPr>
            <a:spLocks noGrp="1"/>
          </p:cNvSpPr>
          <p:nvPr>
            <p:ph type="title" idx="4294967295"/>
          </p:nvPr>
        </p:nvSpPr>
        <p:spPr>
          <a:xfrm>
            <a:off x="0" y="274638"/>
            <a:ext cx="9144000" cy="1143000"/>
          </a:xfrm>
        </p:spPr>
        <p:txBody>
          <a:bodyPr/>
          <a:lstStyle/>
          <a:p>
            <a:r>
              <a:rPr lang="ru-RU" sz="3200" smtClean="0"/>
              <a:t>Самым важным фактом в нашей жизни является не то, где мы сейчас находимся, а в каком направлении мы движемся.</a:t>
            </a:r>
          </a:p>
        </p:txBody>
      </p:sp>
      <p:pic>
        <p:nvPicPr>
          <p:cNvPr id="17411" name="Picture 2"/>
          <p:cNvPicPr>
            <a:picLocks noGrp="1" noChangeAspect="1" noChangeArrowheads="1"/>
          </p:cNvPicPr>
          <p:nvPr>
            <p:ph idx="4294967295"/>
          </p:nvPr>
        </p:nvPicPr>
        <p:blipFill>
          <a:blip r:embed="rId2"/>
          <a:srcRect/>
          <a:stretch>
            <a:fillRect/>
          </a:stretch>
        </p:blipFill>
        <p:spPr>
          <a:xfrm>
            <a:off x="714375" y="1571625"/>
            <a:ext cx="7937500" cy="5286375"/>
          </a:xfr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5"/>
          <p:cNvSpPr>
            <a:spLocks noGrp="1"/>
          </p:cNvSpPr>
          <p:nvPr>
            <p:ph type="sldNum" sz="quarter" idx="12"/>
          </p:nvPr>
        </p:nvSpPr>
        <p:spPr/>
        <p:txBody>
          <a:bodyPr/>
          <a:lstStyle/>
          <a:p>
            <a:pPr>
              <a:defRPr/>
            </a:pPr>
            <a:fld id="{87739282-0D03-4172-BE00-72032F837380}" type="slidenum">
              <a:rPr lang="ru-RU"/>
              <a:pPr>
                <a:defRPr/>
              </a:pPr>
              <a:t>30</a:t>
            </a:fld>
            <a:endParaRPr lang="ru-RU"/>
          </a:p>
        </p:txBody>
      </p:sp>
      <p:sp>
        <p:nvSpPr>
          <p:cNvPr id="47105" name="Содержимое 2"/>
          <p:cNvSpPr>
            <a:spLocks noGrp="1"/>
          </p:cNvSpPr>
          <p:nvPr>
            <p:ph idx="1"/>
          </p:nvPr>
        </p:nvSpPr>
        <p:spPr>
          <a:xfrm>
            <a:off x="0" y="0"/>
            <a:ext cx="9144000" cy="6858000"/>
          </a:xfrm>
        </p:spPr>
        <p:txBody>
          <a:bodyPr/>
          <a:lstStyle/>
          <a:p>
            <a:pPr eaLnBrk="1" hangingPunct="1">
              <a:lnSpc>
                <a:spcPct val="90000"/>
              </a:lnSpc>
            </a:pPr>
            <a:r>
              <a:rPr lang="ru-RU" sz="2700" smtClean="0"/>
              <a:t>Как в зрелости есть место отрочеству, так и в отрочестве бывает время гармоничного расцвета, то есть зрелости. </a:t>
            </a:r>
            <a:r>
              <a:rPr lang="ru-RU" sz="2700" smtClean="0">
                <a:solidFill>
                  <a:srgbClr val="0000FF"/>
                </a:solidFill>
              </a:rPr>
              <a:t>И старость тоже повторяется в нашей жизни не раз:</a:t>
            </a:r>
            <a:r>
              <a:rPr lang="ru-RU" sz="2700" smtClean="0"/>
              <a:t> когда мы прощаемся с детством (9–10), с отрочеством (16), с молодостью (28–30), со зрелостью (55–60), а затем готовимся и к прощанию с самой жизнью </a:t>
            </a:r>
            <a:r>
              <a:rPr lang="ru-RU" sz="2700" smtClean="0">
                <a:solidFill>
                  <a:srgbClr val="008000"/>
                </a:solidFill>
              </a:rPr>
              <a:t>(кому как повезет, но для современных западных обществ можно с толикой щедрости указать этот период как «после 80 лет»).</a:t>
            </a:r>
          </a:p>
          <a:p>
            <a:pPr eaLnBrk="1" hangingPunct="1">
              <a:lnSpc>
                <a:spcPct val="90000"/>
              </a:lnSpc>
            </a:pPr>
            <a:r>
              <a:rPr lang="ru-RU" sz="2700" smtClean="0">
                <a:solidFill>
                  <a:schemeClr val="folHlink"/>
                </a:solidFill>
              </a:rPr>
              <a:t>У каждой фазы наших возрастов есть особое мироощущение</a:t>
            </a:r>
            <a:r>
              <a:rPr lang="ru-RU" sz="2700" smtClean="0"/>
              <a:t>. Молодого человека под тридцать одолевает чувство «конца молодости», изношенности своего возраста, необходимости переступить черту и усвоить привычки следующего возраста. Это чувство роднит его с десятилетним ребенком, который вырастает из своего детства, с 16-летним подростком на пороге молодости и с тем, кому под 60 и кто уже чувствует приближение старости.</a:t>
            </a:r>
          </a:p>
          <a:p>
            <a:pPr eaLnBrk="1" hangingPunct="1">
              <a:lnSpc>
                <a:spcPct val="90000"/>
              </a:lnSpc>
            </a:pPr>
            <a:endParaRPr lang="ru-RU" sz="2700" smtClean="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D7603818-CA86-4329-AB07-5EE641FA5595}" type="slidenum">
              <a:rPr lang="ru-RU"/>
              <a:pPr>
                <a:defRPr/>
              </a:pPr>
              <a:t>31</a:t>
            </a:fld>
            <a:endParaRPr lang="ru-RU"/>
          </a:p>
        </p:txBody>
      </p:sp>
      <p:sp>
        <p:nvSpPr>
          <p:cNvPr id="2" name="Заголовок 1"/>
          <p:cNvSpPr>
            <a:spLocks noGrp="1"/>
          </p:cNvSpPr>
          <p:nvPr>
            <p:ph type="title"/>
          </p:nvPr>
        </p:nvSpPr>
        <p:spPr>
          <a:xfrm>
            <a:off x="468313" y="0"/>
            <a:ext cx="8229600" cy="1143000"/>
          </a:xfrm>
        </p:spPr>
        <p:txBody>
          <a:bodyPr rtlCol="0">
            <a:normAutofit fontScale="90000"/>
          </a:bodyPr>
          <a:lstStyle/>
          <a:p>
            <a:pPr eaLnBrk="1" fontAlgn="auto" hangingPunct="1">
              <a:spcAft>
                <a:spcPts val="0"/>
              </a:spcAft>
              <a:defRPr/>
            </a:pPr>
            <a:r>
              <a:rPr lang="ru-RU" dirty="0">
                <a:solidFill>
                  <a:srgbClr val="0070C0"/>
                </a:solidFill>
              </a:rPr>
              <a:t>Симпатия к непохожим</a:t>
            </a:r>
            <a:r>
              <a:rPr lang="ru-RU" dirty="0"/>
              <a:t/>
            </a:r>
            <a:br>
              <a:rPr lang="ru-RU" dirty="0"/>
            </a:br>
            <a:endParaRPr lang="ru-RU" dirty="0"/>
          </a:p>
        </p:txBody>
      </p:sp>
      <p:sp>
        <p:nvSpPr>
          <p:cNvPr id="48130" name="Содержимое 2"/>
          <p:cNvSpPr>
            <a:spLocks noGrp="1"/>
          </p:cNvSpPr>
          <p:nvPr>
            <p:ph idx="1"/>
          </p:nvPr>
        </p:nvSpPr>
        <p:spPr>
          <a:xfrm>
            <a:off x="-180975" y="908050"/>
            <a:ext cx="9324975" cy="5949950"/>
          </a:xfrm>
        </p:spPr>
        <p:txBody>
          <a:bodyPr/>
          <a:lstStyle/>
          <a:p>
            <a:pPr eaLnBrk="1" hangingPunct="1">
              <a:lnSpc>
                <a:spcPct val="90000"/>
              </a:lnSpc>
              <a:buFont typeface="Arial" charset="0"/>
              <a:buNone/>
            </a:pPr>
            <a:r>
              <a:rPr lang="ru-RU" sz="2700" smtClean="0">
                <a:latin typeface="Arial" charset="0"/>
              </a:rPr>
              <a:t>    </a:t>
            </a:r>
            <a:r>
              <a:rPr lang="ru-RU" smtClean="0"/>
              <a:t>Получается, что </a:t>
            </a:r>
            <a:r>
              <a:rPr lang="ru-RU" smtClean="0">
                <a:solidFill>
                  <a:srgbClr val="008000"/>
                </a:solidFill>
              </a:rPr>
              <a:t>возрасты не только сменяют друг друга</a:t>
            </a:r>
            <a:r>
              <a:rPr lang="ru-RU" smtClean="0"/>
              <a:t>, но </a:t>
            </a:r>
            <a:r>
              <a:rPr lang="ru-RU" smtClean="0">
                <a:solidFill>
                  <a:srgbClr val="0000FF"/>
                </a:solidFill>
              </a:rPr>
              <a:t>и повторяются в нашей жизни</a:t>
            </a:r>
            <a:r>
              <a:rPr lang="ru-RU" smtClean="0"/>
              <a:t>. Если мы это поймем, нам станет легче ощутить </a:t>
            </a:r>
            <a:r>
              <a:rPr lang="ru-RU" smtClean="0">
                <a:solidFill>
                  <a:schemeClr val="folHlink"/>
                </a:solidFill>
              </a:rPr>
              <a:t>симпатию к людям иных возрастов</a:t>
            </a:r>
            <a:r>
              <a:rPr lang="ru-RU" smtClean="0"/>
              <a:t>, а не только к своим ровесникам, чьи интересы мы понимаем и разделяем, сравниваем их достижения, надежды и неудачи со своими. </a:t>
            </a:r>
          </a:p>
          <a:p>
            <a:pPr eaLnBrk="1" hangingPunct="1">
              <a:lnSpc>
                <a:spcPct val="90000"/>
              </a:lnSpc>
              <a:buFont typeface="Arial" charset="0"/>
              <a:buNone/>
            </a:pPr>
            <a:r>
              <a:rPr lang="ru-RU" smtClean="0"/>
              <a:t>   Так мы можем увидеть новые – абсолютно реальные – конфигурации возрастных общностей и симпатий: молодое в старом и в молодом, детское в зрелом и в детском...</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5"/>
          <p:cNvSpPr>
            <a:spLocks noGrp="1"/>
          </p:cNvSpPr>
          <p:nvPr>
            <p:ph type="sldNum" sz="quarter" idx="12"/>
          </p:nvPr>
        </p:nvSpPr>
        <p:spPr/>
        <p:txBody>
          <a:bodyPr/>
          <a:lstStyle/>
          <a:p>
            <a:pPr>
              <a:defRPr/>
            </a:pPr>
            <a:fld id="{73BFDEF0-AABF-4D3C-97BE-658931592EC1}" type="slidenum">
              <a:rPr lang="ru-RU"/>
              <a:pPr>
                <a:defRPr/>
              </a:pPr>
              <a:t>32</a:t>
            </a:fld>
            <a:endParaRPr lang="ru-RU"/>
          </a:p>
        </p:txBody>
      </p:sp>
      <p:pic>
        <p:nvPicPr>
          <p:cNvPr id="49153" name="Picture 4" descr="3-24271_1_6"/>
          <p:cNvPicPr>
            <a:picLocks noChangeAspect="1" noChangeArrowheads="1"/>
          </p:cNvPicPr>
          <p:nvPr/>
        </p:nvPicPr>
        <p:blipFill>
          <a:blip r:embed="rId2"/>
          <a:srcRect/>
          <a:stretch>
            <a:fillRect/>
          </a:stretch>
        </p:blipFill>
        <p:spPr bwMode="auto">
          <a:xfrm>
            <a:off x="0" y="549275"/>
            <a:ext cx="9144000" cy="5575300"/>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66A09F55-D0B8-4EB7-8A8A-899CC9107E0D}" type="slidenum">
              <a:rPr lang="ru-RU"/>
              <a:pPr>
                <a:defRPr/>
              </a:pPr>
              <a:t>33</a:t>
            </a:fld>
            <a:endParaRPr lang="ru-RU"/>
          </a:p>
        </p:txBody>
      </p:sp>
      <p:sp>
        <p:nvSpPr>
          <p:cNvPr id="50177" name="Содержимое 2"/>
          <p:cNvSpPr>
            <a:spLocks noGrp="1"/>
          </p:cNvSpPr>
          <p:nvPr>
            <p:ph idx="1"/>
          </p:nvPr>
        </p:nvSpPr>
        <p:spPr>
          <a:xfrm>
            <a:off x="0" y="765175"/>
            <a:ext cx="9144000" cy="5360988"/>
          </a:xfrm>
        </p:spPr>
        <p:txBody>
          <a:bodyPr/>
          <a:lstStyle/>
          <a:p>
            <a:pPr eaLnBrk="1" hangingPunct="1">
              <a:buFont typeface="Arial" charset="0"/>
              <a:buNone/>
            </a:pPr>
            <a:r>
              <a:rPr lang="ru-RU" sz="3600" b="1" smtClean="0">
                <a:solidFill>
                  <a:srgbClr val="0000FF"/>
                </a:solidFill>
              </a:rPr>
              <a:t>ПРЕЖНИЕ ВОЗРАСТЫ ПРОДОЛЖАЮТ ЖИТЬ В НАС. ИНОГДА ОНИ ПРОБУЖДАЮТСЯ ВПЕРВЫЕ, КОГДА ИХ ВРЕМЯ, КАЗАЛОСЬ, ДАВНО ПРОШЛО.</a:t>
            </a:r>
            <a:endParaRPr lang="ru-RU" sz="3600" smtClean="0">
              <a:solidFill>
                <a:srgbClr val="0000FF"/>
              </a:solidFill>
            </a:endParaRPr>
          </a:p>
        </p:txBody>
      </p:sp>
      <p:pic>
        <p:nvPicPr>
          <p:cNvPr id="50178" name="Picture 4" descr="300px-Rasstanovki"/>
          <p:cNvPicPr>
            <a:picLocks noChangeAspect="1" noChangeArrowheads="1"/>
          </p:cNvPicPr>
          <p:nvPr/>
        </p:nvPicPr>
        <p:blipFill>
          <a:blip r:embed="rId2"/>
          <a:srcRect/>
          <a:stretch>
            <a:fillRect/>
          </a:stretch>
        </p:blipFill>
        <p:spPr bwMode="auto">
          <a:xfrm>
            <a:off x="4427538" y="2503488"/>
            <a:ext cx="4616450" cy="4354512"/>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9025F869-4775-4268-B4D2-26761C6253A2}" type="slidenum">
              <a:rPr lang="ru-RU"/>
              <a:pPr>
                <a:defRPr/>
              </a:pPr>
              <a:t>34</a:t>
            </a:fld>
            <a:endParaRPr lang="ru-RU"/>
          </a:p>
        </p:txBody>
      </p:sp>
      <p:sp>
        <p:nvSpPr>
          <p:cNvPr id="51201" name="Заголовок 1"/>
          <p:cNvSpPr>
            <a:spLocks noGrp="1"/>
          </p:cNvSpPr>
          <p:nvPr>
            <p:ph type="title"/>
          </p:nvPr>
        </p:nvSpPr>
        <p:spPr/>
        <p:txBody>
          <a:bodyPr/>
          <a:lstStyle/>
          <a:p>
            <a:pPr eaLnBrk="1" hangingPunct="1"/>
            <a:r>
              <a:rPr lang="ru-RU" sz="4000" b="1" smtClean="0">
                <a:solidFill>
                  <a:srgbClr val="0000FF"/>
                </a:solidFill>
              </a:rPr>
              <a:t>Резерв юности</a:t>
            </a:r>
            <a:r>
              <a:rPr lang="ru-RU" sz="4000" smtClean="0"/>
              <a:t/>
            </a:r>
            <a:br>
              <a:rPr lang="ru-RU" sz="4000" smtClean="0"/>
            </a:br>
            <a:endParaRPr lang="ru-RU" sz="4000" smtClean="0"/>
          </a:p>
        </p:txBody>
      </p:sp>
      <p:sp>
        <p:nvSpPr>
          <p:cNvPr id="51202" name="Содержимое 2"/>
          <p:cNvSpPr>
            <a:spLocks noGrp="1"/>
          </p:cNvSpPr>
          <p:nvPr>
            <p:ph idx="1"/>
          </p:nvPr>
        </p:nvSpPr>
        <p:spPr>
          <a:xfrm>
            <a:off x="179388" y="1125538"/>
            <a:ext cx="8964612" cy="4525962"/>
          </a:xfrm>
        </p:spPr>
        <p:txBody>
          <a:bodyPr/>
          <a:lstStyle/>
          <a:p>
            <a:pPr eaLnBrk="1" hangingPunct="1">
              <a:lnSpc>
                <a:spcPct val="80000"/>
              </a:lnSpc>
              <a:buFont typeface="Arial" charset="0"/>
              <a:buNone/>
            </a:pPr>
            <a:r>
              <a:rPr lang="ru-RU" sz="2800" smtClean="0">
                <a:solidFill>
                  <a:srgbClr val="008000"/>
                </a:solidFill>
                <a:latin typeface="Arial" charset="0"/>
              </a:rPr>
              <a:t>     </a:t>
            </a:r>
            <a:r>
              <a:rPr lang="ru-RU" sz="2800" smtClean="0">
                <a:solidFill>
                  <a:srgbClr val="008000"/>
                </a:solidFill>
              </a:rPr>
              <a:t>В каждом возрасте можно разглядеть немало парадоксов.</a:t>
            </a:r>
            <a:r>
              <a:rPr lang="ru-RU" sz="2800" smtClean="0"/>
              <a:t> Человек преклонных лет бывает раскрепощеннее юных. </a:t>
            </a:r>
            <a:r>
              <a:rPr lang="ru-RU" sz="2800" smtClean="0">
                <a:solidFill>
                  <a:srgbClr val="008000"/>
                </a:solidFill>
              </a:rPr>
              <a:t>Прежние возрасты в нас не только продолжают жить, порой они впервые по-настоящему пробуждаются, когда их время, казалось бы, давно прошло.</a:t>
            </a:r>
            <a:r>
              <a:rPr lang="ru-RU" sz="2800" smtClean="0"/>
              <a:t> </a:t>
            </a:r>
          </a:p>
          <a:p>
            <a:pPr eaLnBrk="1" hangingPunct="1">
              <a:lnSpc>
                <a:spcPct val="80000"/>
              </a:lnSpc>
              <a:buFont typeface="Arial" charset="0"/>
              <a:buNone/>
            </a:pPr>
            <a:r>
              <a:rPr lang="ru-RU" sz="2800" smtClean="0"/>
              <a:t>В отрочестве или в молодости порой </a:t>
            </a:r>
            <a:r>
              <a:rPr lang="ru-RU" sz="2800" smtClean="0">
                <a:solidFill>
                  <a:schemeClr val="hlink"/>
                </a:solidFill>
              </a:rPr>
              <a:t>не хватает времени на то, чтобы их глубоко пережить,</a:t>
            </a:r>
            <a:r>
              <a:rPr lang="ru-RU" sz="2800" smtClean="0"/>
              <a:t> войти во вкус, испытать в полной мере, – мы торопимся вперед, нам хочется поскорее добраться до зрелости. </a:t>
            </a:r>
          </a:p>
          <a:p>
            <a:pPr eaLnBrk="1" hangingPunct="1">
              <a:lnSpc>
                <a:spcPct val="80000"/>
              </a:lnSpc>
              <a:buFont typeface="Arial" charset="0"/>
              <a:buNone/>
            </a:pPr>
            <a:r>
              <a:rPr lang="ru-RU" sz="2800" smtClean="0">
                <a:solidFill>
                  <a:schemeClr val="folHlink"/>
                </a:solidFill>
              </a:rPr>
              <a:t>А если мы уже испытали все прелести взрослости, то, подходя к рубежу 50 лет, можем чуть расслабиться... и наконец просто позволить себе быть юными!</a:t>
            </a:r>
            <a:r>
              <a:rPr lang="ru-RU" sz="2800" smtClean="0"/>
              <a:t>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5"/>
          <p:cNvSpPr>
            <a:spLocks noGrp="1"/>
          </p:cNvSpPr>
          <p:nvPr>
            <p:ph type="sldNum" sz="quarter" idx="12"/>
          </p:nvPr>
        </p:nvSpPr>
        <p:spPr/>
        <p:txBody>
          <a:bodyPr/>
          <a:lstStyle/>
          <a:p>
            <a:pPr>
              <a:defRPr/>
            </a:pPr>
            <a:fld id="{AAA96E17-5FE1-4473-A3FE-20E34D1DB2D4}" type="slidenum">
              <a:rPr lang="ru-RU"/>
              <a:pPr>
                <a:defRPr/>
              </a:pPr>
              <a:t>35</a:t>
            </a:fld>
            <a:endParaRPr lang="ru-RU"/>
          </a:p>
        </p:txBody>
      </p:sp>
      <p:pic>
        <p:nvPicPr>
          <p:cNvPr id="52225" name="Picture 2" descr="C:\Users\SAMSUNG\Desktop\getImage (9).jpg"/>
          <p:cNvPicPr>
            <a:picLocks noGrp="1" noChangeAspect="1" noChangeArrowheads="1"/>
          </p:cNvPicPr>
          <p:nvPr>
            <p:ph idx="1"/>
          </p:nvPr>
        </p:nvPicPr>
        <p:blipFill>
          <a:blip r:embed="rId2"/>
          <a:srcRect/>
          <a:stretch>
            <a:fillRect/>
          </a:stretch>
        </p:blipFill>
        <p:spPr>
          <a:xfrm>
            <a:off x="0" y="755650"/>
            <a:ext cx="9144000" cy="6102350"/>
          </a:xfr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12A902CD-5F0D-4D7C-A32C-4F2ED37B861B}" type="slidenum">
              <a:rPr lang="ru-RU"/>
              <a:pPr>
                <a:defRPr/>
              </a:pPr>
              <a:t>36</a:t>
            </a:fld>
            <a:endParaRPr lang="ru-RU"/>
          </a:p>
        </p:txBody>
      </p:sp>
      <p:sp>
        <p:nvSpPr>
          <p:cNvPr id="53249" name="Заголовок 1"/>
          <p:cNvSpPr>
            <a:spLocks noGrp="1"/>
          </p:cNvSpPr>
          <p:nvPr>
            <p:ph type="title"/>
          </p:nvPr>
        </p:nvSpPr>
        <p:spPr/>
        <p:txBody>
          <a:bodyPr/>
          <a:lstStyle/>
          <a:p>
            <a:pPr eaLnBrk="1" hangingPunct="1"/>
            <a:r>
              <a:rPr lang="ru-RU" sz="4000" b="1" smtClean="0">
                <a:solidFill>
                  <a:srgbClr val="0000FF"/>
                </a:solidFill>
              </a:rPr>
              <a:t>Верно пройти точки роста</a:t>
            </a:r>
            <a:br>
              <a:rPr lang="ru-RU" sz="4000" b="1" smtClean="0">
                <a:solidFill>
                  <a:srgbClr val="0000FF"/>
                </a:solidFill>
              </a:rPr>
            </a:br>
            <a:endParaRPr lang="ru-RU" sz="4000" b="1" smtClean="0">
              <a:solidFill>
                <a:srgbClr val="0000FF"/>
              </a:solidFill>
            </a:endParaRPr>
          </a:p>
        </p:txBody>
      </p:sp>
      <p:sp>
        <p:nvSpPr>
          <p:cNvPr id="53250" name="Содержимое 2"/>
          <p:cNvSpPr>
            <a:spLocks noGrp="1"/>
          </p:cNvSpPr>
          <p:nvPr>
            <p:ph idx="1"/>
          </p:nvPr>
        </p:nvSpPr>
        <p:spPr>
          <a:xfrm>
            <a:off x="0" y="981075"/>
            <a:ext cx="9144000" cy="5145088"/>
          </a:xfrm>
        </p:spPr>
        <p:txBody>
          <a:bodyPr/>
          <a:lstStyle/>
          <a:p>
            <a:pPr eaLnBrk="1" hangingPunct="1">
              <a:lnSpc>
                <a:spcPct val="80000"/>
              </a:lnSpc>
            </a:pPr>
            <a:r>
              <a:rPr lang="ru-RU" i="1" smtClean="0">
                <a:solidFill>
                  <a:srgbClr val="008000"/>
                </a:solidFill>
              </a:rPr>
              <a:t>В течение жизни каждому из нас предстоят несколько «развилок». От того, с каким результатом мы их пройдем, зависит наше отношение к жизни</a:t>
            </a:r>
            <a:r>
              <a:rPr lang="ru-RU" i="1" smtClean="0"/>
              <a:t> </a:t>
            </a:r>
          </a:p>
          <a:p>
            <a:pPr eaLnBrk="1" hangingPunct="1">
              <a:lnSpc>
                <a:spcPct val="80000"/>
              </a:lnSpc>
            </a:pPr>
            <a:r>
              <a:rPr lang="ru-RU" smtClean="0"/>
              <a:t>«Иногда кажется, что мы долго-долго будем молодыми, а потом сразу «провалимся» в старость. На самом деле это не так. Первая критическая отметка – 29–35 лет. Если мы понимаем, что нашли себя и свое дело, делаем то, чем увлечены, у нас есть долгосрочные планы, тогда мы можем сказать: в 30 лет жизнь только начинается. </a:t>
            </a:r>
            <a:r>
              <a:rPr lang="ru-RU" sz="2800" i="1" smtClean="0">
                <a:solidFill>
                  <a:srgbClr val="FF3300"/>
                </a:solidFill>
              </a:rPr>
              <a:t>Если же мы не находим для себя смысла жизни, не знаем, куда себя деть, то невольно начинаем думать о старости и бояться ее.</a:t>
            </a:r>
          </a:p>
          <a:p>
            <a:pPr eaLnBrk="1" hangingPunct="1">
              <a:lnSpc>
                <a:spcPct val="80000"/>
              </a:lnSpc>
            </a:pPr>
            <a:endParaRPr lang="ru-RU" sz="2800" i="1" smtClean="0">
              <a:solidFill>
                <a:srgbClr val="FF3300"/>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5"/>
          <p:cNvSpPr>
            <a:spLocks noGrp="1"/>
          </p:cNvSpPr>
          <p:nvPr>
            <p:ph type="sldNum" sz="quarter" idx="12"/>
          </p:nvPr>
        </p:nvSpPr>
        <p:spPr/>
        <p:txBody>
          <a:bodyPr/>
          <a:lstStyle/>
          <a:p>
            <a:pPr>
              <a:defRPr/>
            </a:pPr>
            <a:fld id="{59EC4EDB-A887-47D5-A4E9-8FF23D872A2A}" type="slidenum">
              <a:rPr lang="ru-RU"/>
              <a:pPr>
                <a:defRPr/>
              </a:pPr>
              <a:t>37</a:t>
            </a:fld>
            <a:endParaRPr lang="ru-RU"/>
          </a:p>
        </p:txBody>
      </p:sp>
      <p:sp>
        <p:nvSpPr>
          <p:cNvPr id="54273" name="Содержимое 2"/>
          <p:cNvSpPr>
            <a:spLocks noGrp="1"/>
          </p:cNvSpPr>
          <p:nvPr>
            <p:ph idx="1"/>
          </p:nvPr>
        </p:nvSpPr>
        <p:spPr>
          <a:xfrm>
            <a:off x="0" y="0"/>
            <a:ext cx="8893175" cy="6126163"/>
          </a:xfrm>
        </p:spPr>
        <p:txBody>
          <a:bodyPr/>
          <a:lstStyle/>
          <a:p>
            <a:pPr eaLnBrk="1" hangingPunct="1">
              <a:lnSpc>
                <a:spcPct val="80000"/>
              </a:lnSpc>
            </a:pPr>
            <a:r>
              <a:rPr lang="ru-RU" sz="2800" smtClean="0"/>
              <a:t>Еще </a:t>
            </a:r>
            <a:r>
              <a:rPr lang="ru-RU" sz="2800" smtClean="0">
                <a:solidFill>
                  <a:schemeClr val="folHlink"/>
                </a:solidFill>
              </a:rPr>
              <a:t>одна точка роста – 45–50 лет</a:t>
            </a:r>
            <a:r>
              <a:rPr lang="ru-RU" sz="2800" smtClean="0"/>
              <a:t>. </a:t>
            </a:r>
            <a:endParaRPr lang="ru-RU" sz="2800" smtClean="0">
              <a:latin typeface="Arial" charset="0"/>
            </a:endParaRPr>
          </a:p>
          <a:p>
            <a:pPr eaLnBrk="1" hangingPunct="1">
              <a:lnSpc>
                <a:spcPct val="80000"/>
              </a:lnSpc>
            </a:pPr>
            <a:r>
              <a:rPr lang="ru-RU" sz="2800" smtClean="0"/>
              <a:t>Если у человека уже есть четкое представление о мире и статус – место, которое он занял и не собирается покидать, – </a:t>
            </a:r>
            <a:r>
              <a:rPr lang="ru-RU" sz="2800" smtClean="0">
                <a:solidFill>
                  <a:srgbClr val="0000FF"/>
                </a:solidFill>
              </a:rPr>
              <a:t>происходит стагнация</a:t>
            </a:r>
            <a:r>
              <a:rPr lang="ru-RU" sz="2800" smtClean="0"/>
              <a:t>: он всем доволен и хочет лишь удержать то, что есть. Но тогда он начинает бояться старости, которая означает утрату статуса… </a:t>
            </a:r>
            <a:r>
              <a:rPr lang="ru-RU" sz="2800" smtClean="0">
                <a:solidFill>
                  <a:srgbClr val="008000"/>
                </a:solidFill>
              </a:rPr>
              <a:t>Положительное движение в этом возрасте происходит тогда, когда мы начинаем познавать мир через молодых</a:t>
            </a:r>
            <a:r>
              <a:rPr lang="ru-RU" sz="2800" smtClean="0"/>
              <a:t> –  учеников, коллег, выросших детей. Нам интересен их взгляд на мир, мы впускаем их в свою жизнь, и  у нас начинается новый виток. Тогда </a:t>
            </a:r>
            <a:r>
              <a:rPr lang="ru-RU" sz="2800" smtClean="0">
                <a:solidFill>
                  <a:srgbClr val="0000FF"/>
                </a:solidFill>
              </a:rPr>
              <a:t>вместо конкуренции и ревности мы получаем удовольствие от того, что молодые спорят с нами и идут дальше</a:t>
            </a:r>
            <a:r>
              <a:rPr lang="ru-RU" sz="2800" smtClean="0"/>
              <a:t>. Мы признаем себя немолодыми, но и от этого мы получаем удовольствие: </a:t>
            </a:r>
            <a:r>
              <a:rPr lang="ru-RU" sz="2800" smtClean="0">
                <a:solidFill>
                  <a:schemeClr val="folHlink"/>
                </a:solidFill>
              </a:rPr>
              <a:t>да, я уже немолод, но я могу всему научиться, я расту, я продуктивно работаю, у меня есть опыт и новое видение нового мира.</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5"/>
          <p:cNvSpPr>
            <a:spLocks noGrp="1"/>
          </p:cNvSpPr>
          <p:nvPr>
            <p:ph type="sldNum" sz="quarter" idx="12"/>
          </p:nvPr>
        </p:nvSpPr>
        <p:spPr/>
        <p:txBody>
          <a:bodyPr/>
          <a:lstStyle/>
          <a:p>
            <a:pPr>
              <a:defRPr/>
            </a:pPr>
            <a:fld id="{50F3BA4F-A7A7-4DEF-9140-AE7E5D5A3099}" type="slidenum">
              <a:rPr lang="ru-RU"/>
              <a:pPr>
                <a:defRPr/>
              </a:pPr>
              <a:t>38</a:t>
            </a:fld>
            <a:endParaRPr lang="ru-RU"/>
          </a:p>
        </p:txBody>
      </p:sp>
      <p:sp>
        <p:nvSpPr>
          <p:cNvPr id="55297" name="Содержимое 2"/>
          <p:cNvSpPr>
            <a:spLocks noGrp="1"/>
          </p:cNvSpPr>
          <p:nvPr>
            <p:ph idx="1"/>
          </p:nvPr>
        </p:nvSpPr>
        <p:spPr>
          <a:xfrm>
            <a:off x="0" y="188913"/>
            <a:ext cx="8964613" cy="5937250"/>
          </a:xfrm>
        </p:spPr>
        <p:txBody>
          <a:bodyPr/>
          <a:lstStyle/>
          <a:p>
            <a:pPr eaLnBrk="1" hangingPunct="1">
              <a:lnSpc>
                <a:spcPct val="80000"/>
              </a:lnSpc>
            </a:pPr>
            <a:r>
              <a:rPr lang="ru-RU" smtClean="0"/>
              <a:t>Следующая </a:t>
            </a:r>
            <a:r>
              <a:rPr lang="ru-RU" smtClean="0">
                <a:solidFill>
                  <a:schemeClr val="folHlink"/>
                </a:solidFill>
              </a:rPr>
              <a:t>точка роста наступает в 60–65 лет</a:t>
            </a:r>
            <a:r>
              <a:rPr lang="ru-RU" smtClean="0"/>
              <a:t>. Это </a:t>
            </a:r>
            <a:r>
              <a:rPr lang="ru-RU" smtClean="0">
                <a:solidFill>
                  <a:srgbClr val="0000FF"/>
                </a:solidFill>
              </a:rPr>
              <a:t>возраст наивысшего расцвета – мы получаем абсолютную свободу.</a:t>
            </a:r>
            <a:r>
              <a:rPr lang="ru-RU" smtClean="0"/>
              <a:t> Дети выросли, мы больше не несем за них ответственность. Любовно-сексуальные страсти утихли, стала меньше необходимость работать… </a:t>
            </a:r>
            <a:r>
              <a:rPr lang="ru-RU" smtClean="0">
                <a:solidFill>
                  <a:srgbClr val="008000"/>
                </a:solidFill>
              </a:rPr>
              <a:t>Мы можем делать все что захочется,</a:t>
            </a:r>
            <a:r>
              <a:rPr lang="ru-RU" smtClean="0"/>
              <a:t> и если не впадать в уныние, то мы наслаждаемся своим возрастом. </a:t>
            </a:r>
            <a:r>
              <a:rPr lang="ru-RU" smtClean="0">
                <a:solidFill>
                  <a:srgbClr val="0000FF"/>
                </a:solidFill>
              </a:rPr>
              <a:t>Если же эта точка пройдена негативно, страх остается: возникает мысль,</a:t>
            </a:r>
            <a:r>
              <a:rPr lang="ru-RU" smtClean="0"/>
              <a:t> что «жизнь кончена, пролетела, а я ее не заметил», и тогда человек злится на всех, кто молод… </a:t>
            </a:r>
            <a:r>
              <a:rPr lang="ru-RU" smtClean="0">
                <a:solidFill>
                  <a:schemeClr val="folHlink"/>
                </a:solidFill>
              </a:rPr>
              <a:t>Жизнь уже сделана, и переиграть ее невозможно, но если мы ее принимаем, происходит нечто необычное</a:t>
            </a:r>
            <a:r>
              <a:rPr lang="ru-RU" smtClean="0"/>
              <a:t>: в 20 лет боялся смерти, в 40 боялся, а в 65 – перестаешь ее бояться».</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E6FBB9BC-B13C-49F1-94C5-1017852EE4DA}" type="slidenum">
              <a:rPr lang="ru-RU"/>
              <a:pPr>
                <a:defRPr/>
              </a:pPr>
              <a:t>39</a:t>
            </a:fld>
            <a:endParaRPr lang="ru-RU"/>
          </a:p>
        </p:txBody>
      </p:sp>
      <p:sp>
        <p:nvSpPr>
          <p:cNvPr id="61441" name="Заголовок 1"/>
          <p:cNvSpPr>
            <a:spLocks noGrp="1"/>
          </p:cNvSpPr>
          <p:nvPr>
            <p:ph type="title"/>
          </p:nvPr>
        </p:nvSpPr>
        <p:spPr/>
        <p:txBody>
          <a:bodyPr/>
          <a:lstStyle/>
          <a:p>
            <a:pPr eaLnBrk="1" hangingPunct="1"/>
            <a:r>
              <a:rPr lang="ru-RU" b="1" smtClean="0">
                <a:solidFill>
                  <a:srgbClr val="008000"/>
                </a:solidFill>
              </a:rPr>
              <a:t>5 идей для тела и души</a:t>
            </a:r>
            <a:br>
              <a:rPr lang="ru-RU" b="1" smtClean="0">
                <a:solidFill>
                  <a:srgbClr val="008000"/>
                </a:solidFill>
              </a:rPr>
            </a:br>
            <a:endParaRPr lang="ru-RU" b="1" smtClean="0">
              <a:solidFill>
                <a:srgbClr val="008000"/>
              </a:solidFill>
            </a:endParaRPr>
          </a:p>
        </p:txBody>
      </p:sp>
      <p:sp>
        <p:nvSpPr>
          <p:cNvPr id="61442" name="Содержимое 2"/>
          <p:cNvSpPr>
            <a:spLocks noGrp="1"/>
          </p:cNvSpPr>
          <p:nvPr>
            <p:ph idx="1"/>
          </p:nvPr>
        </p:nvSpPr>
        <p:spPr>
          <a:xfrm>
            <a:off x="179388" y="1052513"/>
            <a:ext cx="8964612" cy="4857750"/>
          </a:xfrm>
        </p:spPr>
        <p:txBody>
          <a:bodyPr/>
          <a:lstStyle/>
          <a:p>
            <a:pPr eaLnBrk="1" hangingPunct="1">
              <a:lnSpc>
                <a:spcPct val="80000"/>
              </a:lnSpc>
            </a:pPr>
            <a:r>
              <a:rPr lang="ru-RU" sz="3600" b="1" smtClean="0">
                <a:solidFill>
                  <a:srgbClr val="0000FF"/>
                </a:solidFill>
              </a:rPr>
              <a:t>Возраст – это способ бытия и становления</a:t>
            </a:r>
            <a:r>
              <a:rPr lang="ru-RU" sz="3600" b="1" smtClean="0"/>
              <a:t>.</a:t>
            </a:r>
          </a:p>
          <a:p>
            <a:pPr eaLnBrk="1" hangingPunct="1">
              <a:lnSpc>
                <a:spcPct val="80000"/>
              </a:lnSpc>
            </a:pPr>
            <a:r>
              <a:rPr lang="ru-RU" sz="3600" b="1" smtClean="0"/>
              <a:t>Чтобы входить в каждый новый жизненный этап с позитивным самоощущением, деятельными и энергичными, </a:t>
            </a:r>
            <a:r>
              <a:rPr lang="ru-RU" sz="3600" b="1" smtClean="0">
                <a:solidFill>
                  <a:srgbClr val="0000FF"/>
                </a:solidFill>
              </a:rPr>
              <a:t>нам предстоит действовать в нескольких направлениях.</a:t>
            </a:r>
            <a:r>
              <a:rPr lang="ru-RU" sz="3600" b="1" smtClean="0"/>
              <a:t> А главное – понимать суть происходящих с нами физических и психологических изменений, чтобы предвидеть их и предупредить.</a:t>
            </a:r>
            <a:endParaRPr lang="ru-RU" sz="360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C863857A-5EDE-40AA-A46E-A2F6C25BCBD9}" type="slidenum">
              <a:rPr lang="ru-RU"/>
              <a:pPr>
                <a:defRPr/>
              </a:pPr>
              <a:t>4</a:t>
            </a:fld>
            <a:endParaRPr lang="ru-RU"/>
          </a:p>
        </p:txBody>
      </p:sp>
      <p:sp>
        <p:nvSpPr>
          <p:cNvPr id="97282" name="Rectangle 2"/>
          <p:cNvSpPr>
            <a:spLocks noGrp="1"/>
          </p:cNvSpPr>
          <p:nvPr>
            <p:ph type="title"/>
          </p:nvPr>
        </p:nvSpPr>
        <p:spPr/>
        <p:txBody>
          <a:bodyPr/>
          <a:lstStyle/>
          <a:p>
            <a:r>
              <a:rPr lang="ru-RU" sz="2800" b="1" smtClean="0">
                <a:solidFill>
                  <a:srgbClr val="0000FF"/>
                </a:solidFill>
              </a:rPr>
              <a:t>Возрастная периодизация</a:t>
            </a:r>
            <a:r>
              <a:rPr lang="ru-RU" sz="2800" b="1" smtClean="0"/>
              <a:t>, принятая Международным симпозиумом</a:t>
            </a:r>
            <a:r>
              <a:rPr lang="ru-RU" sz="2800" smtClean="0"/>
              <a:t> по возрастной периодизации в г. Москве (1965).</a:t>
            </a:r>
          </a:p>
        </p:txBody>
      </p:sp>
      <p:sp>
        <p:nvSpPr>
          <p:cNvPr id="97283" name="Rectangle 3"/>
          <p:cNvSpPr>
            <a:spLocks noGrp="1"/>
          </p:cNvSpPr>
          <p:nvPr>
            <p:ph type="body" idx="1"/>
          </p:nvPr>
        </p:nvSpPr>
        <p:spPr>
          <a:xfrm>
            <a:off x="1258888" y="1600200"/>
            <a:ext cx="7885112" cy="5257800"/>
          </a:xfrm>
        </p:spPr>
        <p:txBody>
          <a:bodyPr/>
          <a:lstStyle/>
          <a:p>
            <a:pPr>
              <a:lnSpc>
                <a:spcPct val="80000"/>
              </a:lnSpc>
            </a:pPr>
            <a:r>
              <a:rPr lang="ru-RU" sz="1600" smtClean="0"/>
              <a:t>Новорожденный                                   1-10 дней</a:t>
            </a:r>
          </a:p>
          <a:p>
            <a:pPr>
              <a:lnSpc>
                <a:spcPct val="80000"/>
              </a:lnSpc>
            </a:pPr>
            <a:r>
              <a:rPr lang="ru-RU" sz="1600" smtClean="0">
                <a:solidFill>
                  <a:srgbClr val="008000"/>
                </a:solidFill>
              </a:rPr>
              <a:t>Грудной возраст                                    10 дней – 1 год</a:t>
            </a:r>
          </a:p>
          <a:p>
            <a:pPr>
              <a:lnSpc>
                <a:spcPct val="80000"/>
              </a:lnSpc>
            </a:pPr>
            <a:r>
              <a:rPr lang="ru-RU" sz="1600" smtClean="0"/>
              <a:t>Раннее детство                                      1- 2 года</a:t>
            </a:r>
          </a:p>
          <a:p>
            <a:pPr>
              <a:lnSpc>
                <a:spcPct val="80000"/>
              </a:lnSpc>
            </a:pPr>
            <a:r>
              <a:rPr lang="ru-RU" sz="1600" smtClean="0">
                <a:solidFill>
                  <a:srgbClr val="008000"/>
                </a:solidFill>
              </a:rPr>
              <a:t>Первый период детства                        3 -7 лет</a:t>
            </a:r>
          </a:p>
          <a:p>
            <a:pPr>
              <a:lnSpc>
                <a:spcPct val="80000"/>
              </a:lnSpc>
            </a:pPr>
            <a:r>
              <a:rPr lang="ru-RU" sz="1600" smtClean="0"/>
              <a:t>Второй период детства                         8 – 12 лет для мальчиков</a:t>
            </a:r>
          </a:p>
          <a:p>
            <a:pPr>
              <a:lnSpc>
                <a:spcPct val="80000"/>
              </a:lnSpc>
            </a:pPr>
            <a:r>
              <a:rPr lang="ru-RU" sz="1600" smtClean="0"/>
              <a:t>                                                                 8 – 11 лет для девочек</a:t>
            </a:r>
          </a:p>
          <a:p>
            <a:pPr>
              <a:lnSpc>
                <a:spcPct val="80000"/>
              </a:lnSpc>
            </a:pPr>
            <a:r>
              <a:rPr lang="ru-RU" sz="1600" smtClean="0">
                <a:solidFill>
                  <a:srgbClr val="008000"/>
                </a:solidFill>
              </a:rPr>
              <a:t>Подростковый возраст                          13 – 16 лет для мальчиков</a:t>
            </a:r>
          </a:p>
          <a:p>
            <a:pPr>
              <a:lnSpc>
                <a:spcPct val="80000"/>
              </a:lnSpc>
            </a:pPr>
            <a:r>
              <a:rPr lang="ru-RU" sz="1600" smtClean="0">
                <a:solidFill>
                  <a:srgbClr val="008000"/>
                </a:solidFill>
              </a:rPr>
              <a:t>                                                                 12 – 15 лет для девочек</a:t>
            </a:r>
          </a:p>
          <a:p>
            <a:pPr>
              <a:lnSpc>
                <a:spcPct val="80000"/>
              </a:lnSpc>
            </a:pPr>
            <a:r>
              <a:rPr lang="ru-RU" sz="1600" smtClean="0"/>
              <a:t>Юношеский возраст                              17 – 21 для юношей</a:t>
            </a:r>
          </a:p>
          <a:p>
            <a:pPr>
              <a:lnSpc>
                <a:spcPct val="80000"/>
              </a:lnSpc>
            </a:pPr>
            <a:r>
              <a:rPr lang="ru-RU" sz="1600" smtClean="0"/>
              <a:t>                                                                 16 – 20 для девушек</a:t>
            </a:r>
          </a:p>
          <a:p>
            <a:pPr>
              <a:lnSpc>
                <a:spcPct val="80000"/>
              </a:lnSpc>
            </a:pPr>
            <a:r>
              <a:rPr lang="ru-RU" sz="1600" smtClean="0">
                <a:solidFill>
                  <a:srgbClr val="008000"/>
                </a:solidFill>
              </a:rPr>
              <a:t>Средний (зрелый) возраст</a:t>
            </a:r>
          </a:p>
          <a:p>
            <a:pPr>
              <a:lnSpc>
                <a:spcPct val="80000"/>
              </a:lnSpc>
            </a:pPr>
            <a:r>
              <a:rPr lang="ru-RU" sz="1600" smtClean="0"/>
              <a:t>Первый период                                       22 – 35 для мужчин</a:t>
            </a:r>
          </a:p>
          <a:p>
            <a:pPr>
              <a:lnSpc>
                <a:spcPct val="80000"/>
              </a:lnSpc>
            </a:pPr>
            <a:r>
              <a:rPr lang="ru-RU" sz="1600" smtClean="0"/>
              <a:t>                                                                  21 – 35 для женщин</a:t>
            </a:r>
          </a:p>
          <a:p>
            <a:pPr>
              <a:lnSpc>
                <a:spcPct val="80000"/>
              </a:lnSpc>
            </a:pPr>
            <a:r>
              <a:rPr lang="ru-RU" sz="1600" smtClean="0"/>
              <a:t>Второй период                                         36 – 60 для мужчин</a:t>
            </a:r>
          </a:p>
          <a:p>
            <a:pPr>
              <a:lnSpc>
                <a:spcPct val="80000"/>
              </a:lnSpc>
            </a:pPr>
            <a:r>
              <a:rPr lang="ru-RU" sz="1600" smtClean="0"/>
              <a:t>                                                                  36 – 55 для женщин</a:t>
            </a:r>
          </a:p>
          <a:p>
            <a:pPr>
              <a:lnSpc>
                <a:spcPct val="80000"/>
              </a:lnSpc>
            </a:pPr>
            <a:r>
              <a:rPr lang="ru-RU" sz="1600" smtClean="0"/>
              <a:t>Пожилой возраст                                    61 – 74 для мужчин</a:t>
            </a:r>
          </a:p>
          <a:p>
            <a:pPr>
              <a:lnSpc>
                <a:spcPct val="80000"/>
              </a:lnSpc>
            </a:pPr>
            <a:r>
              <a:rPr lang="ru-RU" sz="1600" smtClean="0"/>
              <a:t>                                                                  56 – 74 для женщин</a:t>
            </a:r>
          </a:p>
          <a:p>
            <a:pPr>
              <a:lnSpc>
                <a:spcPct val="80000"/>
              </a:lnSpc>
            </a:pPr>
            <a:r>
              <a:rPr lang="ru-RU" sz="1600" smtClean="0">
                <a:solidFill>
                  <a:srgbClr val="008000"/>
                </a:solidFill>
              </a:rPr>
              <a:t>Старческий возраст                                 75 – 90 для мужчин</a:t>
            </a:r>
          </a:p>
          <a:p>
            <a:pPr>
              <a:lnSpc>
                <a:spcPct val="80000"/>
              </a:lnSpc>
            </a:pPr>
            <a:r>
              <a:rPr lang="ru-RU" sz="1600" smtClean="0">
                <a:solidFill>
                  <a:srgbClr val="008000"/>
                </a:solidFill>
              </a:rPr>
              <a:t>                                                                  и женщин</a:t>
            </a:r>
          </a:p>
          <a:p>
            <a:pPr>
              <a:lnSpc>
                <a:spcPct val="80000"/>
              </a:lnSpc>
            </a:pPr>
            <a:r>
              <a:rPr lang="ru-RU" sz="1600" smtClean="0"/>
              <a:t>Долгожители                                            Старше 90 лет</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DA14B9E6-BB38-456D-A650-19B459899C23}" type="slidenum">
              <a:rPr lang="ru-RU"/>
              <a:pPr>
                <a:defRPr/>
              </a:pPr>
              <a:t>40</a:t>
            </a:fld>
            <a:endParaRPr lang="ru-RU"/>
          </a:p>
        </p:txBody>
      </p:sp>
      <p:sp>
        <p:nvSpPr>
          <p:cNvPr id="62465" name="Заголовок 1"/>
          <p:cNvSpPr>
            <a:spLocks noGrp="1"/>
          </p:cNvSpPr>
          <p:nvPr>
            <p:ph type="title"/>
          </p:nvPr>
        </p:nvSpPr>
        <p:spPr/>
        <p:txBody>
          <a:bodyPr/>
          <a:lstStyle/>
          <a:p>
            <a:pPr eaLnBrk="1" hangingPunct="1"/>
            <a:r>
              <a:rPr lang="ru-RU" b="1" smtClean="0">
                <a:solidFill>
                  <a:srgbClr val="0000FF"/>
                </a:solidFill>
              </a:rPr>
              <a:t>1. Заботиться о своем здоровье</a:t>
            </a:r>
            <a:br>
              <a:rPr lang="ru-RU" b="1" smtClean="0">
                <a:solidFill>
                  <a:srgbClr val="0000FF"/>
                </a:solidFill>
              </a:rPr>
            </a:br>
            <a:endParaRPr lang="ru-RU" b="1" smtClean="0">
              <a:solidFill>
                <a:srgbClr val="0000FF"/>
              </a:solidFill>
            </a:endParaRPr>
          </a:p>
        </p:txBody>
      </p:sp>
      <p:sp>
        <p:nvSpPr>
          <p:cNvPr id="62466" name="Содержимое 2"/>
          <p:cNvSpPr>
            <a:spLocks noGrp="1"/>
          </p:cNvSpPr>
          <p:nvPr>
            <p:ph idx="1"/>
          </p:nvPr>
        </p:nvSpPr>
        <p:spPr>
          <a:xfrm>
            <a:off x="0" y="981075"/>
            <a:ext cx="9144000" cy="5289550"/>
          </a:xfrm>
        </p:spPr>
        <p:txBody>
          <a:bodyPr/>
          <a:lstStyle/>
          <a:p>
            <a:pPr eaLnBrk="1" hangingPunct="1">
              <a:lnSpc>
                <a:spcPct val="80000"/>
              </a:lnSpc>
            </a:pPr>
            <a:r>
              <a:rPr lang="ru-RU" sz="4800" b="1" smtClean="0">
                <a:solidFill>
                  <a:schemeClr val="folHlink"/>
                </a:solidFill>
              </a:rPr>
              <a:t>Бросить курить, есть больше овощей и фруктов, найти время для физической активности – эти доступные каждому шаги помогут сохранить здоровье, замедлить старение и продлить активную жизнь.</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5"/>
          <p:cNvSpPr>
            <a:spLocks noGrp="1"/>
          </p:cNvSpPr>
          <p:nvPr>
            <p:ph type="sldNum" sz="quarter" idx="12"/>
          </p:nvPr>
        </p:nvSpPr>
        <p:spPr/>
        <p:txBody>
          <a:bodyPr/>
          <a:lstStyle/>
          <a:p>
            <a:pPr>
              <a:defRPr/>
            </a:pPr>
            <a:fld id="{6C217E7A-8021-49FB-A81A-90D7BBF9CCE3}" type="slidenum">
              <a:rPr lang="ru-RU"/>
              <a:pPr>
                <a:defRPr/>
              </a:pPr>
              <a:t>41</a:t>
            </a:fld>
            <a:endParaRPr lang="ru-RU"/>
          </a:p>
        </p:txBody>
      </p:sp>
      <p:sp>
        <p:nvSpPr>
          <p:cNvPr id="65537" name="Заголовок 1"/>
          <p:cNvSpPr>
            <a:spLocks noGrp="1"/>
          </p:cNvSpPr>
          <p:nvPr>
            <p:ph type="title"/>
          </p:nvPr>
        </p:nvSpPr>
        <p:spPr/>
        <p:txBody>
          <a:bodyPr/>
          <a:lstStyle/>
          <a:p>
            <a:pPr eaLnBrk="1" hangingPunct="1"/>
            <a:r>
              <a:rPr lang="ru-RU" b="1" smtClean="0">
                <a:solidFill>
                  <a:srgbClr val="008000"/>
                </a:solidFill>
              </a:rPr>
              <a:t>2.Лучше выглядеть</a:t>
            </a:r>
            <a:br>
              <a:rPr lang="ru-RU" b="1" smtClean="0">
                <a:solidFill>
                  <a:srgbClr val="008000"/>
                </a:solidFill>
              </a:rPr>
            </a:br>
            <a:endParaRPr lang="ru-RU" b="1" smtClean="0">
              <a:solidFill>
                <a:srgbClr val="008000"/>
              </a:solidFill>
            </a:endParaRPr>
          </a:p>
        </p:txBody>
      </p:sp>
      <p:sp>
        <p:nvSpPr>
          <p:cNvPr id="65538" name="Содержимое 2"/>
          <p:cNvSpPr>
            <a:spLocks noGrp="1"/>
          </p:cNvSpPr>
          <p:nvPr>
            <p:ph idx="1"/>
          </p:nvPr>
        </p:nvSpPr>
        <p:spPr>
          <a:xfrm>
            <a:off x="468313" y="1125538"/>
            <a:ext cx="8229600" cy="4525962"/>
          </a:xfrm>
        </p:spPr>
        <p:txBody>
          <a:bodyPr/>
          <a:lstStyle/>
          <a:p>
            <a:pPr eaLnBrk="1" hangingPunct="1">
              <a:lnSpc>
                <a:spcPct val="80000"/>
              </a:lnSpc>
            </a:pPr>
            <a:r>
              <a:rPr lang="ru-RU" sz="2800" smtClean="0"/>
              <a:t>Чтобы начать ухаживать за собой, не стоит дожидаться 40 или 50 лет. В любом возрасте у нас есть множество способов </a:t>
            </a:r>
            <a:r>
              <a:rPr lang="ru-RU" sz="2800" smtClean="0">
                <a:solidFill>
                  <a:schemeClr val="folHlink"/>
                </a:solidFill>
              </a:rPr>
              <a:t>сглаживать возрастные изменения:</a:t>
            </a:r>
            <a:r>
              <a:rPr lang="ru-RU" sz="2800" smtClean="0"/>
              <a:t> мягкие пилинги, очищение и увлажнение кожи, а также мезотерапия – введение питательных веществ в кожу. </a:t>
            </a:r>
          </a:p>
          <a:p>
            <a:pPr eaLnBrk="1" hangingPunct="1">
              <a:lnSpc>
                <a:spcPct val="80000"/>
              </a:lnSpc>
            </a:pPr>
            <a:r>
              <a:rPr lang="ru-RU" sz="2800" smtClean="0">
                <a:solidFill>
                  <a:srgbClr val="008000"/>
                </a:solidFill>
              </a:rPr>
              <a:t>После косметических процедур мы выглядим отдохнувшими и здоровыми, однако есть одно «но»: любой положительный результат нужно поддерживать, продолжая ухаживать за собой дома.</a:t>
            </a:r>
            <a:r>
              <a:rPr lang="ru-RU" sz="2800" smtClean="0"/>
              <a:t> </a:t>
            </a:r>
          </a:p>
          <a:p>
            <a:pPr eaLnBrk="1" hangingPunct="1">
              <a:lnSpc>
                <a:spcPct val="80000"/>
              </a:lnSpc>
            </a:pPr>
            <a:r>
              <a:rPr lang="ru-RU" sz="2800" smtClean="0"/>
              <a:t>Подход к внешности должен быть </a:t>
            </a:r>
          </a:p>
          <a:p>
            <a:pPr eaLnBrk="1" hangingPunct="1">
              <a:lnSpc>
                <a:spcPct val="80000"/>
              </a:lnSpc>
              <a:buFont typeface="Arial" charset="0"/>
              <a:buNone/>
            </a:pPr>
            <a:endParaRPr lang="ru-RU" sz="2800" smtClean="0"/>
          </a:p>
          <a:p>
            <a:pPr eaLnBrk="1" hangingPunct="1">
              <a:lnSpc>
                <a:spcPct val="80000"/>
              </a:lnSpc>
              <a:buFont typeface="Arial" charset="0"/>
              <a:buNone/>
            </a:pPr>
            <a:r>
              <a:rPr lang="ru-RU" sz="2800" smtClean="0">
                <a:solidFill>
                  <a:srgbClr val="0000FF"/>
                </a:solidFill>
              </a:rPr>
              <a:t>комплексным.</a:t>
            </a:r>
          </a:p>
          <a:p>
            <a:pPr eaLnBrk="1" hangingPunct="1">
              <a:lnSpc>
                <a:spcPct val="80000"/>
              </a:lnSpc>
            </a:pPr>
            <a:endParaRPr lang="ru-RU" sz="3600" smtClean="0">
              <a:solidFill>
                <a:srgbClr val="0000FF"/>
              </a:solidFill>
            </a:endParaRPr>
          </a:p>
        </p:txBody>
      </p:sp>
      <p:pic>
        <p:nvPicPr>
          <p:cNvPr id="65540" name="Picture 3" descr="6"/>
          <p:cNvPicPr>
            <a:picLocks noChangeAspect="1" noChangeArrowheads="1"/>
          </p:cNvPicPr>
          <p:nvPr/>
        </p:nvPicPr>
        <p:blipFill>
          <a:blip r:embed="rId2"/>
          <a:srcRect/>
          <a:stretch>
            <a:fillRect/>
          </a:stretch>
        </p:blipFill>
        <p:spPr bwMode="auto">
          <a:xfrm>
            <a:off x="7493000" y="4724400"/>
            <a:ext cx="1651000" cy="2133600"/>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E693F8FE-546D-4063-99C5-C02A89BDCEE2}" type="slidenum">
              <a:rPr lang="ru-RU"/>
              <a:pPr>
                <a:defRPr/>
              </a:pPr>
              <a:t>42</a:t>
            </a:fld>
            <a:endParaRPr lang="ru-RU"/>
          </a:p>
        </p:txBody>
      </p:sp>
      <p:sp>
        <p:nvSpPr>
          <p:cNvPr id="69633" name="Содержимое 2"/>
          <p:cNvSpPr>
            <a:spLocks noGrp="1"/>
          </p:cNvSpPr>
          <p:nvPr>
            <p:ph idx="1"/>
          </p:nvPr>
        </p:nvSpPr>
        <p:spPr>
          <a:xfrm>
            <a:off x="179388" y="0"/>
            <a:ext cx="8229600" cy="4525963"/>
          </a:xfrm>
        </p:spPr>
        <p:txBody>
          <a:bodyPr/>
          <a:lstStyle/>
          <a:p>
            <a:pPr eaLnBrk="1" hangingPunct="1">
              <a:buFont typeface="Arial" charset="0"/>
              <a:buNone/>
            </a:pPr>
            <a:r>
              <a:rPr lang="ru-RU" sz="4000" b="1" smtClean="0">
                <a:solidFill>
                  <a:schemeClr val="folHlink"/>
                </a:solidFill>
              </a:rPr>
              <a:t>НЕ ЖДАТЬ НЕВОЗМОЖНОГО И БЫТЬ ГОТОВЫМИ РАЗДЕЛИТЬ ОТВЕТСТВЕННОСТЬ ЗА РЕЗУЛЬТАТ СО СПЕЦИАЛИСТАМИ.</a:t>
            </a:r>
            <a:endParaRPr lang="ru-RU" sz="4000" smtClean="0">
              <a:solidFill>
                <a:schemeClr val="folHlink"/>
              </a:solidFill>
            </a:endParaRPr>
          </a:p>
        </p:txBody>
      </p:sp>
      <p:pic>
        <p:nvPicPr>
          <p:cNvPr id="69634" name="Picture 2" descr="C:\Users\SAMSUNG\Desktop\getImage (2).jpg"/>
          <p:cNvPicPr>
            <a:picLocks noChangeAspect="1" noChangeArrowheads="1"/>
          </p:cNvPicPr>
          <p:nvPr/>
        </p:nvPicPr>
        <p:blipFill>
          <a:blip r:embed="rId2"/>
          <a:srcRect/>
          <a:stretch>
            <a:fillRect/>
          </a:stretch>
        </p:blipFill>
        <p:spPr bwMode="auto">
          <a:xfrm>
            <a:off x="2916238" y="2763838"/>
            <a:ext cx="6227762" cy="4094162"/>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Номер слайда 5"/>
          <p:cNvSpPr>
            <a:spLocks noGrp="1"/>
          </p:cNvSpPr>
          <p:nvPr>
            <p:ph type="sldNum" sz="quarter" idx="12"/>
          </p:nvPr>
        </p:nvSpPr>
        <p:spPr/>
        <p:txBody>
          <a:bodyPr/>
          <a:lstStyle/>
          <a:p>
            <a:pPr>
              <a:defRPr/>
            </a:pPr>
            <a:fld id="{A9F1C0B8-30EC-4AF5-8983-331C5AEFFB16}" type="slidenum">
              <a:rPr lang="ru-RU"/>
              <a:pPr>
                <a:defRPr/>
              </a:pPr>
              <a:t>43</a:t>
            </a:fld>
            <a:endParaRPr lang="ru-RU"/>
          </a:p>
        </p:txBody>
      </p:sp>
      <p:sp>
        <p:nvSpPr>
          <p:cNvPr id="70657" name="Заголовок 1"/>
          <p:cNvSpPr>
            <a:spLocks noGrp="1"/>
          </p:cNvSpPr>
          <p:nvPr>
            <p:ph type="title"/>
          </p:nvPr>
        </p:nvSpPr>
        <p:spPr/>
        <p:txBody>
          <a:bodyPr/>
          <a:lstStyle/>
          <a:p>
            <a:pPr eaLnBrk="1" hangingPunct="1"/>
            <a:r>
              <a:rPr lang="ru-RU" sz="4000" b="1" smtClean="0">
                <a:solidFill>
                  <a:srgbClr val="008000"/>
                </a:solidFill>
              </a:rPr>
              <a:t>3.Читать философов</a:t>
            </a:r>
            <a:br>
              <a:rPr lang="ru-RU" sz="4000" b="1" smtClean="0">
                <a:solidFill>
                  <a:srgbClr val="008000"/>
                </a:solidFill>
              </a:rPr>
            </a:br>
            <a:endParaRPr lang="ru-RU" sz="4000" b="1" smtClean="0">
              <a:solidFill>
                <a:srgbClr val="008000"/>
              </a:solidFill>
            </a:endParaRPr>
          </a:p>
        </p:txBody>
      </p:sp>
      <p:pic>
        <p:nvPicPr>
          <p:cNvPr id="70658" name="Picture 2" descr="C:\Users\SAMSUNG\Desktop\164110.jpg"/>
          <p:cNvPicPr>
            <a:picLocks noGrp="1" noChangeAspect="1" noChangeArrowheads="1"/>
          </p:cNvPicPr>
          <p:nvPr>
            <p:ph idx="1"/>
          </p:nvPr>
        </p:nvPicPr>
        <p:blipFill>
          <a:blip r:embed="rId2"/>
          <a:srcRect/>
          <a:stretch>
            <a:fillRect/>
          </a:stretch>
        </p:blipFill>
        <p:spPr>
          <a:xfrm>
            <a:off x="684213" y="3213100"/>
            <a:ext cx="1655762" cy="1655763"/>
          </a:xfrm>
        </p:spPr>
      </p:pic>
      <p:sp>
        <p:nvSpPr>
          <p:cNvPr id="70659" name="Прямоугольник 4"/>
          <p:cNvSpPr>
            <a:spLocks noChangeArrowheads="1"/>
          </p:cNvSpPr>
          <p:nvPr/>
        </p:nvSpPr>
        <p:spPr bwMode="auto">
          <a:xfrm>
            <a:off x="179388" y="836613"/>
            <a:ext cx="4572000" cy="1917700"/>
          </a:xfrm>
          <a:prstGeom prst="rect">
            <a:avLst/>
          </a:prstGeom>
          <a:noFill/>
          <a:ln w="9525">
            <a:noFill/>
            <a:miter lim="800000"/>
            <a:headEnd/>
            <a:tailEnd/>
          </a:ln>
        </p:spPr>
        <p:txBody>
          <a:bodyPr>
            <a:spAutoFit/>
          </a:bodyPr>
          <a:lstStyle/>
          <a:p>
            <a:r>
              <a:rPr lang="ru-RU" sz="2400">
                <a:latin typeface="Calibri" pitchFamily="34" charset="0"/>
              </a:rPr>
              <a:t>Дмитрий Леонтьев - доктор психологических наук, профессор МГУ им. М.В. Ломоносова. Среди его книг – «Психология смысла»</a:t>
            </a:r>
          </a:p>
        </p:txBody>
      </p:sp>
      <p:pic>
        <p:nvPicPr>
          <p:cNvPr id="70660" name="Picture 2" descr="C:\Users\SAMSUNG\Desktop\164111.jpg"/>
          <p:cNvPicPr>
            <a:picLocks noChangeAspect="1" noChangeArrowheads="1"/>
          </p:cNvPicPr>
          <p:nvPr/>
        </p:nvPicPr>
        <p:blipFill>
          <a:blip r:embed="rId3"/>
          <a:srcRect/>
          <a:stretch>
            <a:fillRect/>
          </a:stretch>
        </p:blipFill>
        <p:spPr bwMode="auto">
          <a:xfrm>
            <a:off x="6011863" y="2565400"/>
            <a:ext cx="2870200" cy="2832100"/>
          </a:xfrm>
          <a:prstGeom prst="rect">
            <a:avLst/>
          </a:prstGeom>
          <a:noFill/>
          <a:ln w="9525">
            <a:noFill/>
            <a:miter lim="800000"/>
            <a:headEnd/>
            <a:tailEnd/>
          </a:ln>
        </p:spPr>
      </p:pic>
      <p:sp>
        <p:nvSpPr>
          <p:cNvPr id="70661" name="Прямоугольник 4"/>
          <p:cNvSpPr>
            <a:spLocks noChangeArrowheads="1"/>
          </p:cNvSpPr>
          <p:nvPr/>
        </p:nvSpPr>
        <p:spPr bwMode="auto">
          <a:xfrm>
            <a:off x="4427538" y="5589588"/>
            <a:ext cx="4572000" cy="915987"/>
          </a:xfrm>
          <a:prstGeom prst="rect">
            <a:avLst/>
          </a:prstGeom>
          <a:noFill/>
          <a:ln w="9525">
            <a:noFill/>
            <a:miter lim="800000"/>
            <a:headEnd/>
            <a:tailEnd/>
          </a:ln>
        </p:spPr>
        <p:txBody>
          <a:bodyPr>
            <a:spAutoFit/>
          </a:bodyPr>
          <a:lstStyle/>
          <a:p>
            <a:r>
              <a:rPr lang="ru-RU">
                <a:solidFill>
                  <a:schemeClr val="folHlink"/>
                </a:solidFill>
                <a:latin typeface="Calibri" pitchFamily="34" charset="0"/>
              </a:rPr>
              <a:t>Марк Туллий Цицерон, римский политик, выдающийся оратор, популяризатор греческой философии (106–43 до н. э.)</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703EB943-371B-44F2-8D31-D3C52BB5C550}" type="slidenum">
              <a:rPr lang="ru-RU"/>
              <a:pPr>
                <a:defRPr/>
              </a:pPr>
              <a:t>44</a:t>
            </a:fld>
            <a:endParaRPr lang="ru-RU"/>
          </a:p>
        </p:txBody>
      </p:sp>
      <p:sp>
        <p:nvSpPr>
          <p:cNvPr id="71681" name="Заголовок 1"/>
          <p:cNvSpPr>
            <a:spLocks noGrp="1"/>
          </p:cNvSpPr>
          <p:nvPr>
            <p:ph type="title"/>
          </p:nvPr>
        </p:nvSpPr>
        <p:spPr>
          <a:xfrm>
            <a:off x="395288" y="260350"/>
            <a:ext cx="8518525" cy="1143000"/>
          </a:xfrm>
        </p:spPr>
        <p:txBody>
          <a:bodyPr/>
          <a:lstStyle/>
          <a:p>
            <a:pPr eaLnBrk="1" hangingPunct="1"/>
            <a:r>
              <a:rPr lang="ru-RU" sz="4000" smtClean="0">
                <a:solidFill>
                  <a:srgbClr val="FF3300"/>
                </a:solidFill>
              </a:rPr>
              <a:t>Цицерон:</a:t>
            </a:r>
            <a:r>
              <a:rPr lang="ru-RU" sz="4000" smtClean="0"/>
              <a:t> </a:t>
            </a:r>
            <a:r>
              <a:rPr lang="ru-RU" sz="4000" smtClean="0">
                <a:solidFill>
                  <a:srgbClr val="0000FF"/>
                </a:solidFill>
              </a:rPr>
              <a:t>«Самое надежное убежище от жизненных бурь – это философия»</a:t>
            </a:r>
            <a:r>
              <a:rPr lang="ru-RU" sz="4000" smtClean="0"/>
              <a:t/>
            </a:r>
            <a:br>
              <a:rPr lang="ru-RU" sz="4000" smtClean="0"/>
            </a:br>
            <a:endParaRPr lang="ru-RU" sz="4000" smtClean="0"/>
          </a:p>
        </p:txBody>
      </p:sp>
      <p:sp>
        <p:nvSpPr>
          <p:cNvPr id="71682" name="Содержимое 2"/>
          <p:cNvSpPr>
            <a:spLocks noGrp="1"/>
          </p:cNvSpPr>
          <p:nvPr>
            <p:ph idx="1"/>
          </p:nvPr>
        </p:nvSpPr>
        <p:spPr>
          <a:xfrm>
            <a:off x="0" y="1341438"/>
            <a:ext cx="9144000" cy="5516562"/>
          </a:xfrm>
        </p:spPr>
        <p:txBody>
          <a:bodyPr/>
          <a:lstStyle/>
          <a:p>
            <a:pPr eaLnBrk="1" hangingPunct="1">
              <a:lnSpc>
                <a:spcPct val="80000"/>
              </a:lnSpc>
            </a:pPr>
            <a:r>
              <a:rPr lang="ru-RU" sz="2500" smtClean="0"/>
              <a:t>Философия вообще помогает нам противостоять любым невзгодам и катастрофам, - </a:t>
            </a:r>
            <a:r>
              <a:rPr lang="ru-RU" sz="2500" smtClean="0">
                <a:solidFill>
                  <a:srgbClr val="008000"/>
                </a:solidFill>
              </a:rPr>
              <a:t>размышляет психолог Дмитрий Леонтьев</a:t>
            </a:r>
            <a:r>
              <a:rPr lang="ru-RU" sz="2500" smtClean="0"/>
              <a:t>. - </a:t>
            </a:r>
            <a:r>
              <a:rPr lang="ru-RU" sz="2500" smtClean="0">
                <a:solidFill>
                  <a:schemeClr val="folHlink"/>
                </a:solidFill>
              </a:rPr>
              <a:t>Во-первых,</a:t>
            </a:r>
            <a:r>
              <a:rPr lang="ru-RU" sz="2500" smtClean="0"/>
              <a:t> она придает форму и прочность нашему внутреннему миру – единственному, на который мы можем опереться, когда внешний мир не во всем к нам благосклонен. </a:t>
            </a:r>
            <a:r>
              <a:rPr lang="ru-RU" sz="2500" smtClean="0">
                <a:solidFill>
                  <a:schemeClr val="folHlink"/>
                </a:solidFill>
              </a:rPr>
              <a:t>Во-вторых</a:t>
            </a:r>
            <a:r>
              <a:rPr lang="ru-RU" sz="2500" smtClean="0"/>
              <a:t>, философия помогает увидеть в мире закономерности, связать причины со следствиями, а тем самым понять, можем ли мы повлиять на ситуацию и исследовать границы своих возможностей. </a:t>
            </a:r>
            <a:r>
              <a:rPr lang="ru-RU" sz="2500" smtClean="0">
                <a:solidFill>
                  <a:schemeClr val="folHlink"/>
                </a:solidFill>
              </a:rPr>
              <a:t>В-третьих,</a:t>
            </a:r>
            <a:r>
              <a:rPr lang="ru-RU" sz="2500" smtClean="0"/>
              <a:t> философия задает иной, более правильный масштаб сравнения и оценки событий, не позволяя раздуть трагедию из пустяка и, наоборот, обесценить то, что действительно важно».</a:t>
            </a:r>
          </a:p>
          <a:p>
            <a:pPr eaLnBrk="1" hangingPunct="1">
              <a:lnSpc>
                <a:spcPct val="80000"/>
              </a:lnSpc>
            </a:pPr>
            <a:r>
              <a:rPr lang="ru-RU" sz="2500" b="1" smtClean="0"/>
              <a:t>Об этом: </a:t>
            </a:r>
            <a:r>
              <a:rPr lang="ru-RU" sz="2500" smtClean="0">
                <a:solidFill>
                  <a:srgbClr val="FF3300"/>
                </a:solidFill>
              </a:rPr>
              <a:t>Цицерон «Философские трактаты»</a:t>
            </a:r>
          </a:p>
          <a:p>
            <a:pPr eaLnBrk="1" hangingPunct="1">
              <a:lnSpc>
                <a:spcPct val="80000"/>
              </a:lnSpc>
            </a:pPr>
            <a:endParaRPr lang="ru-RU" sz="2500" smtClean="0">
              <a:solidFill>
                <a:srgbClr val="FF3300"/>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a:spLocks noGrp="1"/>
          </p:cNvSpPr>
          <p:nvPr>
            <p:ph type="sldNum" sz="quarter" idx="12"/>
          </p:nvPr>
        </p:nvSpPr>
        <p:spPr/>
        <p:txBody>
          <a:bodyPr/>
          <a:lstStyle/>
          <a:p>
            <a:pPr>
              <a:defRPr/>
            </a:pPr>
            <a:fld id="{05F0ED66-915C-4F43-B27E-7ED4B5173B10}" type="slidenum">
              <a:rPr lang="ru-RU"/>
              <a:pPr>
                <a:defRPr/>
              </a:pPr>
              <a:t>45</a:t>
            </a:fld>
            <a:endParaRPr lang="ru-RU"/>
          </a:p>
        </p:txBody>
      </p:sp>
      <p:sp>
        <p:nvSpPr>
          <p:cNvPr id="72705" name="Заголовок 1"/>
          <p:cNvSpPr>
            <a:spLocks noGrp="1"/>
          </p:cNvSpPr>
          <p:nvPr>
            <p:ph type="title"/>
          </p:nvPr>
        </p:nvSpPr>
        <p:spPr/>
        <p:txBody>
          <a:bodyPr/>
          <a:lstStyle/>
          <a:p>
            <a:pPr eaLnBrk="1" hangingPunct="1"/>
            <a:r>
              <a:rPr lang="ru-RU" sz="4000" smtClean="0">
                <a:solidFill>
                  <a:srgbClr val="FF3300"/>
                </a:solidFill>
              </a:rPr>
              <a:t>Монтень</a:t>
            </a:r>
            <a:r>
              <a:rPr lang="ru-RU" sz="4000" smtClean="0">
                <a:solidFill>
                  <a:srgbClr val="0000FF"/>
                </a:solidFill>
              </a:rPr>
              <a:t>:«Самая великая вещь в мире – это уметь быть самим собой»</a:t>
            </a:r>
            <a:br>
              <a:rPr lang="ru-RU" sz="4000" smtClean="0">
                <a:solidFill>
                  <a:srgbClr val="0000FF"/>
                </a:solidFill>
              </a:rPr>
            </a:br>
            <a:endParaRPr lang="ru-RU" sz="4000" smtClean="0">
              <a:solidFill>
                <a:srgbClr val="0000FF"/>
              </a:solidFill>
            </a:endParaRPr>
          </a:p>
        </p:txBody>
      </p:sp>
      <p:sp>
        <p:nvSpPr>
          <p:cNvPr id="72706" name="Содержимое 2"/>
          <p:cNvSpPr>
            <a:spLocks noGrp="1"/>
          </p:cNvSpPr>
          <p:nvPr>
            <p:ph idx="1"/>
          </p:nvPr>
        </p:nvSpPr>
        <p:spPr>
          <a:xfrm>
            <a:off x="0" y="1268413"/>
            <a:ext cx="8893175" cy="4525962"/>
          </a:xfrm>
        </p:spPr>
        <p:txBody>
          <a:bodyPr/>
          <a:lstStyle/>
          <a:p>
            <a:pPr eaLnBrk="1" hangingPunct="1">
              <a:lnSpc>
                <a:spcPct val="80000"/>
              </a:lnSpc>
            </a:pPr>
            <a:r>
              <a:rPr lang="ru-RU" sz="2000" smtClean="0"/>
              <a:t>«</a:t>
            </a:r>
            <a:r>
              <a:rPr lang="ru-RU" sz="2400" smtClean="0"/>
              <a:t>Казалось бы, быть собой так просто, что даже говорить не о чем. Но человек – единственное существо, которое обладает настолько развитой способностью выходить за рамки того, что ему дано, и преобразовывать самого себя, что порой злоупотребляет этим, пытаясь стать кем-то другим. </a:t>
            </a:r>
          </a:p>
          <a:p>
            <a:pPr eaLnBrk="1" hangingPunct="1">
              <a:lnSpc>
                <a:spcPct val="80000"/>
              </a:lnSpc>
            </a:pPr>
            <a:r>
              <a:rPr lang="ru-RU" sz="2400" smtClean="0">
                <a:solidFill>
                  <a:srgbClr val="008000"/>
                </a:solidFill>
              </a:rPr>
              <a:t>Психолог </a:t>
            </a:r>
            <a:r>
              <a:rPr lang="ru-RU" sz="2400" u="sng" smtClean="0">
                <a:solidFill>
                  <a:srgbClr val="008000"/>
                </a:solidFill>
                <a:hlinkClick r:id="rId2"/>
              </a:rPr>
              <a:t>Карен Хорни</a:t>
            </a:r>
            <a:r>
              <a:rPr lang="ru-RU" sz="2400" smtClean="0">
                <a:solidFill>
                  <a:srgbClr val="008000"/>
                </a:solidFill>
              </a:rPr>
              <a:t> показала, что истоки всех неврозов начинаются тогда, когда вместо того, чтобы реализовывать самого себя, человек начинает пытаться реализовать идеальный образ того «Я», каким он хочет быть, предавая свое реальное «Я». Но без мира и взаимопонимания с самим собой не пройти без потерь опасные пороги жизненных перипетий».</a:t>
            </a:r>
          </a:p>
          <a:p>
            <a:pPr eaLnBrk="1" hangingPunct="1">
              <a:lnSpc>
                <a:spcPct val="80000"/>
              </a:lnSpc>
            </a:pPr>
            <a:r>
              <a:rPr lang="ru-RU" sz="2400" b="1" smtClean="0"/>
              <a:t>Об этом:</a:t>
            </a:r>
            <a:r>
              <a:rPr lang="ru-RU" sz="2400" smtClean="0"/>
              <a:t> </a:t>
            </a:r>
            <a:r>
              <a:rPr lang="ru-RU" sz="2400" smtClean="0">
                <a:solidFill>
                  <a:srgbClr val="FF3300"/>
                </a:solidFill>
              </a:rPr>
              <a:t>М. Монтень «Об искусстве жить достойно</a:t>
            </a:r>
            <a:r>
              <a:rPr lang="ru-RU" sz="2400" smtClean="0">
                <a:solidFill>
                  <a:srgbClr val="FF3300"/>
                </a:solidFill>
                <a:latin typeface="Arial" charset="0"/>
              </a:rPr>
              <a:t>»</a:t>
            </a:r>
          </a:p>
        </p:txBody>
      </p:sp>
      <p:pic>
        <p:nvPicPr>
          <p:cNvPr id="72707" name="Picture 2" descr="C:\Users\SAMSUNG\Desktop\164113.jpg"/>
          <p:cNvPicPr>
            <a:picLocks noChangeAspect="1" noChangeArrowheads="1"/>
          </p:cNvPicPr>
          <p:nvPr/>
        </p:nvPicPr>
        <p:blipFill>
          <a:blip r:embed="rId3"/>
          <a:srcRect/>
          <a:stretch>
            <a:fillRect/>
          </a:stretch>
        </p:blipFill>
        <p:spPr bwMode="auto">
          <a:xfrm>
            <a:off x="7353300" y="5075238"/>
            <a:ext cx="1790700" cy="1782762"/>
          </a:xfrm>
          <a:prstGeom prst="rect">
            <a:avLst/>
          </a:prstGeom>
          <a:noFill/>
          <a:ln w="9525">
            <a:noFill/>
            <a:miter lim="800000"/>
            <a:headEnd/>
            <a:tailEnd/>
          </a:ln>
        </p:spPr>
      </p:pic>
      <p:sp>
        <p:nvSpPr>
          <p:cNvPr id="72708" name="Прямоугольник 4"/>
          <p:cNvSpPr>
            <a:spLocks noChangeArrowheads="1"/>
          </p:cNvSpPr>
          <p:nvPr/>
        </p:nvSpPr>
        <p:spPr bwMode="auto">
          <a:xfrm>
            <a:off x="2124075" y="6216650"/>
            <a:ext cx="5616575" cy="641350"/>
          </a:xfrm>
          <a:prstGeom prst="rect">
            <a:avLst/>
          </a:prstGeom>
          <a:noFill/>
          <a:ln w="9525">
            <a:noFill/>
            <a:miter lim="800000"/>
            <a:headEnd/>
            <a:tailEnd/>
          </a:ln>
        </p:spPr>
        <p:txBody>
          <a:bodyPr>
            <a:spAutoFit/>
          </a:bodyPr>
          <a:lstStyle/>
          <a:p>
            <a:r>
              <a:rPr lang="ru-RU">
                <a:solidFill>
                  <a:schemeClr val="folHlink"/>
                </a:solidFill>
                <a:latin typeface="Calibri" pitchFamily="34" charset="0"/>
              </a:rPr>
              <a:t>Мишель Эйкем де Монтень, французский писатель и философ эпохи Возрождения (1533–1592)</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7EAD105E-CFC1-4C2B-A51C-F44CE722085A}" type="slidenum">
              <a:rPr lang="ru-RU"/>
              <a:pPr>
                <a:defRPr/>
              </a:pPr>
              <a:t>46</a:t>
            </a:fld>
            <a:endParaRPr lang="ru-RU"/>
          </a:p>
        </p:txBody>
      </p:sp>
      <p:sp>
        <p:nvSpPr>
          <p:cNvPr id="73729" name="Заголовок 1"/>
          <p:cNvSpPr>
            <a:spLocks noGrp="1"/>
          </p:cNvSpPr>
          <p:nvPr>
            <p:ph type="title"/>
          </p:nvPr>
        </p:nvSpPr>
        <p:spPr/>
        <p:txBody>
          <a:bodyPr/>
          <a:lstStyle/>
          <a:p>
            <a:pPr eaLnBrk="1" hangingPunct="1"/>
            <a:r>
              <a:rPr lang="ru-RU" sz="4000" b="1" smtClean="0">
                <a:solidFill>
                  <a:srgbClr val="0000FF"/>
                </a:solidFill>
              </a:rPr>
              <a:t>4. Начать психотерапию</a:t>
            </a:r>
            <a:br>
              <a:rPr lang="ru-RU" sz="4000" b="1" smtClean="0">
                <a:solidFill>
                  <a:srgbClr val="0000FF"/>
                </a:solidFill>
              </a:rPr>
            </a:br>
            <a:endParaRPr lang="ru-RU" sz="4000" b="1" smtClean="0">
              <a:solidFill>
                <a:srgbClr val="0000FF"/>
              </a:solidFill>
            </a:endParaRPr>
          </a:p>
        </p:txBody>
      </p:sp>
      <p:pic>
        <p:nvPicPr>
          <p:cNvPr id="73730" name="Picture 2" descr="C:\Users\SAMSUNG\Desktop\getImage (7).jpg"/>
          <p:cNvPicPr>
            <a:picLocks noGrp="1" noChangeAspect="1" noChangeArrowheads="1"/>
          </p:cNvPicPr>
          <p:nvPr>
            <p:ph idx="1"/>
          </p:nvPr>
        </p:nvPicPr>
        <p:blipFill>
          <a:blip r:embed="rId2"/>
          <a:srcRect/>
          <a:stretch>
            <a:fillRect/>
          </a:stretch>
        </p:blipFill>
        <p:spPr>
          <a:xfrm>
            <a:off x="539750" y="815975"/>
            <a:ext cx="8064500" cy="6094413"/>
          </a:xfr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5"/>
          <p:cNvSpPr>
            <a:spLocks noGrp="1"/>
          </p:cNvSpPr>
          <p:nvPr>
            <p:ph type="sldNum" sz="quarter" idx="12"/>
          </p:nvPr>
        </p:nvSpPr>
        <p:spPr/>
        <p:txBody>
          <a:bodyPr/>
          <a:lstStyle/>
          <a:p>
            <a:pPr>
              <a:defRPr/>
            </a:pPr>
            <a:fld id="{37D52089-5E50-4CD7-9CB7-BE3FDCFF8FB1}" type="slidenum">
              <a:rPr lang="ru-RU"/>
              <a:pPr>
                <a:defRPr/>
              </a:pPr>
              <a:t>47</a:t>
            </a:fld>
            <a:endParaRPr lang="ru-RU"/>
          </a:p>
        </p:txBody>
      </p:sp>
      <p:sp>
        <p:nvSpPr>
          <p:cNvPr id="74753" name="Заголовок 1"/>
          <p:cNvSpPr>
            <a:spLocks noGrp="1"/>
          </p:cNvSpPr>
          <p:nvPr>
            <p:ph type="title"/>
          </p:nvPr>
        </p:nvSpPr>
        <p:spPr>
          <a:xfrm>
            <a:off x="1403350" y="188913"/>
            <a:ext cx="7740650" cy="1143000"/>
          </a:xfrm>
        </p:spPr>
        <p:txBody>
          <a:bodyPr/>
          <a:lstStyle/>
          <a:p>
            <a:pPr eaLnBrk="1" hangingPunct="1"/>
            <a:r>
              <a:rPr lang="ru-RU" sz="2400" smtClean="0">
                <a:solidFill>
                  <a:srgbClr val="0000FF"/>
                </a:solidFill>
              </a:rPr>
              <a:t>Виктор Каган – психотерапевт, доктор медицинских наук. Последние десять лет работает в основном с пожилыми и очень пожилыми людьми. </a:t>
            </a:r>
            <a:r>
              <a:rPr lang="ru-RU" sz="2400" smtClean="0">
                <a:solidFill>
                  <a:srgbClr val="0000FF"/>
                </a:solidFill>
                <a:latin typeface="Arial" charset="0"/>
              </a:rPr>
              <a:t/>
            </a:r>
            <a:br>
              <a:rPr lang="ru-RU" sz="2400" smtClean="0">
                <a:solidFill>
                  <a:srgbClr val="0000FF"/>
                </a:solidFill>
                <a:latin typeface="Arial" charset="0"/>
              </a:rPr>
            </a:br>
            <a:r>
              <a:rPr lang="ru-RU" sz="2400" smtClean="0">
                <a:solidFill>
                  <a:schemeClr val="folHlink"/>
                </a:solidFill>
              </a:rPr>
              <a:t>Среди его книг – «Искусство жить»</a:t>
            </a:r>
          </a:p>
        </p:txBody>
      </p:sp>
      <p:pic>
        <p:nvPicPr>
          <p:cNvPr id="74754" name="Picture 2" descr="C:\Users\SAMSUNG\Desktop\163974.jpg"/>
          <p:cNvPicPr>
            <a:picLocks noGrp="1" noChangeAspect="1" noChangeArrowheads="1"/>
          </p:cNvPicPr>
          <p:nvPr>
            <p:ph idx="1"/>
          </p:nvPr>
        </p:nvPicPr>
        <p:blipFill>
          <a:blip r:embed="rId2"/>
          <a:srcRect/>
          <a:stretch>
            <a:fillRect/>
          </a:stretch>
        </p:blipFill>
        <p:spPr>
          <a:xfrm>
            <a:off x="0" y="0"/>
            <a:ext cx="1308100" cy="1308100"/>
          </a:xfrm>
        </p:spPr>
      </p:pic>
      <p:sp>
        <p:nvSpPr>
          <p:cNvPr id="74755" name="Прямоугольник 4"/>
          <p:cNvSpPr>
            <a:spLocks noChangeArrowheads="1"/>
          </p:cNvSpPr>
          <p:nvPr/>
        </p:nvSpPr>
        <p:spPr bwMode="auto">
          <a:xfrm>
            <a:off x="0" y="1557338"/>
            <a:ext cx="9144000" cy="4968875"/>
          </a:xfrm>
          <a:prstGeom prst="rect">
            <a:avLst/>
          </a:prstGeom>
          <a:noFill/>
          <a:ln w="9525">
            <a:noFill/>
            <a:miter lim="800000"/>
            <a:headEnd/>
            <a:tailEnd/>
          </a:ln>
        </p:spPr>
        <p:txBody>
          <a:bodyPr>
            <a:spAutoFit/>
          </a:bodyPr>
          <a:lstStyle/>
          <a:p>
            <a:r>
              <a:rPr lang="ru-RU" sz="2000">
                <a:solidFill>
                  <a:srgbClr val="008000"/>
                </a:solidFill>
                <a:latin typeface="Calibri" pitchFamily="34" charset="0"/>
              </a:rPr>
              <a:t>«Папа, зачем тебе идти к психотерапевту?»</a:t>
            </a:r>
            <a:r>
              <a:rPr lang="ru-RU" sz="2000">
                <a:latin typeface="Calibri" pitchFamily="34" charset="0"/>
              </a:rPr>
              <a:t> – спросила у моего 86-летнего пациента дочь. Такие вопросы рождаются из расхожих представлений о том, что </a:t>
            </a:r>
            <a:r>
              <a:rPr lang="ru-RU" sz="2000">
                <a:solidFill>
                  <a:schemeClr val="folHlink"/>
                </a:solidFill>
                <a:latin typeface="Calibri" pitchFamily="34" charset="0"/>
              </a:rPr>
              <a:t>старость – время доживания, а не жизни</a:t>
            </a:r>
            <a:r>
              <a:rPr lang="ru-RU" sz="2000">
                <a:latin typeface="Calibri" pitchFamily="34" charset="0"/>
              </a:rPr>
              <a:t>. Карл Витакер (Carl Whitaker), знаменитый семейный психотерапевт, когда ему исполнилось 70, говорил: «Какое это счастье – быть старым человеком!» Странно? Да нет. Ты уже никому ничего не должен и можешь просто быть самим собой. Ожидания от жизни скромнее, а для радости нужно не так много, как раньше. </a:t>
            </a:r>
            <a:r>
              <a:rPr lang="ru-RU" sz="2000">
                <a:solidFill>
                  <a:srgbClr val="008000"/>
                </a:solidFill>
                <a:latin typeface="Calibri" pitchFamily="34" charset="0"/>
              </a:rPr>
              <a:t>Тело – «дом души» – конечно, уже не то, но сама душа возраста не знает.  </a:t>
            </a:r>
          </a:p>
          <a:p>
            <a:r>
              <a:rPr lang="ru-RU" sz="2000">
                <a:latin typeface="Calibri" pitchFamily="34" charset="0"/>
              </a:rPr>
              <a:t>Я сейчас много работаю в дневном центре для пожилых людей в Далласе (США). Нередко они  приходят  буквально через физическое «не могу» – здесь у них живая и разнообразная жизнь. Пару лет назад я захватил на коллективный день рождения 12-летнюю внучку и видел ее первую реакцию – опасливую настороженность при виде множества старых людей. Но через полчаса она оживленно болтала, пела и танцевала с ними. На обратном пути, уже задремывая на заднем сиденье машины, она сказала: «Дед, вы сами не понимаете, что для них делаете. Вы им жизнь продлеваете». Быть включенным в жизнь и есть жить.</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5"/>
          <p:cNvSpPr>
            <a:spLocks noGrp="1"/>
          </p:cNvSpPr>
          <p:nvPr>
            <p:ph type="sldNum" sz="quarter" idx="12"/>
          </p:nvPr>
        </p:nvSpPr>
        <p:spPr/>
        <p:txBody>
          <a:bodyPr/>
          <a:lstStyle/>
          <a:p>
            <a:pPr>
              <a:defRPr/>
            </a:pPr>
            <a:fld id="{7135366C-1781-403B-96BB-149AF4F0F1C8}" type="slidenum">
              <a:rPr lang="ru-RU"/>
              <a:pPr>
                <a:defRPr/>
              </a:pPr>
              <a:t>48</a:t>
            </a:fld>
            <a:endParaRPr lang="ru-RU"/>
          </a:p>
        </p:txBody>
      </p:sp>
      <p:sp>
        <p:nvSpPr>
          <p:cNvPr id="75777" name="Заголовок 1"/>
          <p:cNvSpPr>
            <a:spLocks noGrp="1"/>
          </p:cNvSpPr>
          <p:nvPr>
            <p:ph type="title"/>
          </p:nvPr>
        </p:nvSpPr>
        <p:spPr/>
        <p:txBody>
          <a:bodyPr/>
          <a:lstStyle/>
          <a:p>
            <a:pPr eaLnBrk="1" hangingPunct="1"/>
            <a:r>
              <a:rPr lang="ru-RU" sz="4000" b="1" smtClean="0">
                <a:solidFill>
                  <a:schemeClr val="hlink"/>
                </a:solidFill>
              </a:rPr>
              <a:t>Говорить обо всем</a:t>
            </a:r>
            <a:br>
              <a:rPr lang="ru-RU" sz="4000" b="1" smtClean="0">
                <a:solidFill>
                  <a:schemeClr val="hlink"/>
                </a:solidFill>
              </a:rPr>
            </a:br>
            <a:endParaRPr lang="ru-RU" sz="4000" b="1" smtClean="0">
              <a:solidFill>
                <a:schemeClr val="hlink"/>
              </a:solidFill>
            </a:endParaRPr>
          </a:p>
        </p:txBody>
      </p:sp>
      <p:sp>
        <p:nvSpPr>
          <p:cNvPr id="75778" name="Содержимое 2"/>
          <p:cNvSpPr>
            <a:spLocks noGrp="1"/>
          </p:cNvSpPr>
          <p:nvPr>
            <p:ph idx="1"/>
          </p:nvPr>
        </p:nvSpPr>
        <p:spPr>
          <a:xfrm>
            <a:off x="250825" y="1052513"/>
            <a:ext cx="8229600" cy="4525962"/>
          </a:xfrm>
        </p:spPr>
        <p:txBody>
          <a:bodyPr/>
          <a:lstStyle/>
          <a:p>
            <a:pPr eaLnBrk="1" hangingPunct="1">
              <a:lnSpc>
                <a:spcPct val="90000"/>
              </a:lnSpc>
            </a:pPr>
            <a:r>
              <a:rPr lang="ru-RU" sz="2700" smtClean="0"/>
              <a:t>С выходом на пенсию жизнь не останавливается. 80-летняя пациентка говорит: «У нас с мужем такое сексуальное бабье лето. Как  объяснить детям, что нам иногда надо побыть вдвоем?» </a:t>
            </a:r>
            <a:endParaRPr lang="ru-RU" sz="2700" smtClean="0">
              <a:latin typeface="Arial" charset="0"/>
            </a:endParaRPr>
          </a:p>
          <a:p>
            <a:pPr eaLnBrk="1" hangingPunct="1">
              <a:lnSpc>
                <a:spcPct val="90000"/>
              </a:lnSpc>
            </a:pPr>
            <a:r>
              <a:rPr lang="ru-RU" sz="2700" smtClean="0"/>
              <a:t>С другой стороны, старость – время подготовки к уходу. Но детям это слушать больно: «Брось, мама, ты будешь жить до 120!» Мои пациенты часто признаются: «Только с вами я могу говорить обо всем». </a:t>
            </a:r>
            <a:endParaRPr lang="ru-RU" sz="2700" smtClean="0">
              <a:latin typeface="Arial" charset="0"/>
            </a:endParaRPr>
          </a:p>
          <a:p>
            <a:pPr eaLnBrk="1" hangingPunct="1">
              <a:lnSpc>
                <a:spcPct val="90000"/>
              </a:lnSpc>
            </a:pPr>
            <a:r>
              <a:rPr lang="ru-RU" sz="2700" smtClean="0"/>
              <a:t>Мы спокойно и открыто обсуждаем              действительно все – и сексуальность,                                         и смерть, и другие вещи, </a:t>
            </a:r>
            <a:r>
              <a:rPr lang="ru-RU" sz="2700" smtClean="0">
                <a:latin typeface="Arial" charset="0"/>
              </a:rPr>
              <a:t>                                                       </a:t>
            </a:r>
            <a:r>
              <a:rPr lang="ru-RU" sz="2700" smtClean="0"/>
              <a:t>о которых с близкими и друзьями </a:t>
            </a:r>
            <a:r>
              <a:rPr lang="ru-RU" sz="2700" smtClean="0">
                <a:latin typeface="Arial" charset="0"/>
              </a:rPr>
              <a:t>                                              </a:t>
            </a:r>
            <a:r>
              <a:rPr lang="ru-RU" sz="2700" smtClean="0"/>
              <a:t>не поговоришь.</a:t>
            </a:r>
          </a:p>
        </p:txBody>
      </p:sp>
      <p:pic>
        <p:nvPicPr>
          <p:cNvPr id="75779" name="Picture 4" descr="images"/>
          <p:cNvPicPr>
            <a:picLocks noChangeAspect="1" noChangeArrowheads="1"/>
          </p:cNvPicPr>
          <p:nvPr/>
        </p:nvPicPr>
        <p:blipFill>
          <a:blip r:embed="rId2"/>
          <a:srcRect/>
          <a:stretch>
            <a:fillRect/>
          </a:stretch>
        </p:blipFill>
        <p:spPr bwMode="auto">
          <a:xfrm>
            <a:off x="7000875" y="4714875"/>
            <a:ext cx="2143125" cy="2143125"/>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C9549E84-8621-4AAB-A879-90DCFEEA3508}" type="slidenum">
              <a:rPr lang="ru-RU"/>
              <a:pPr>
                <a:defRPr/>
              </a:pPr>
              <a:t>49</a:t>
            </a:fld>
            <a:endParaRPr lang="ru-RU"/>
          </a:p>
        </p:txBody>
      </p:sp>
      <p:sp>
        <p:nvSpPr>
          <p:cNvPr id="76801" name="Заголовок 1"/>
          <p:cNvSpPr>
            <a:spLocks noGrp="1"/>
          </p:cNvSpPr>
          <p:nvPr>
            <p:ph type="title"/>
          </p:nvPr>
        </p:nvSpPr>
        <p:spPr/>
        <p:txBody>
          <a:bodyPr/>
          <a:lstStyle/>
          <a:p>
            <a:pPr eaLnBrk="1" hangingPunct="1"/>
            <a:r>
              <a:rPr lang="ru-RU" sz="4000" b="1" smtClean="0">
                <a:solidFill>
                  <a:srgbClr val="0000FF"/>
                </a:solidFill>
              </a:rPr>
              <a:t>Никогда не поздно</a:t>
            </a:r>
            <a:br>
              <a:rPr lang="ru-RU" sz="4000" b="1" smtClean="0">
                <a:solidFill>
                  <a:srgbClr val="0000FF"/>
                </a:solidFill>
              </a:rPr>
            </a:br>
            <a:endParaRPr lang="ru-RU" sz="4000" b="1" smtClean="0">
              <a:solidFill>
                <a:srgbClr val="0000FF"/>
              </a:solidFill>
            </a:endParaRPr>
          </a:p>
        </p:txBody>
      </p:sp>
      <p:sp>
        <p:nvSpPr>
          <p:cNvPr id="76802" name="Содержимое 2"/>
          <p:cNvSpPr>
            <a:spLocks noGrp="1"/>
          </p:cNvSpPr>
          <p:nvPr>
            <p:ph idx="1"/>
          </p:nvPr>
        </p:nvSpPr>
        <p:spPr>
          <a:xfrm>
            <a:off x="323850" y="1052513"/>
            <a:ext cx="8820150" cy="4525962"/>
          </a:xfrm>
        </p:spPr>
        <p:txBody>
          <a:bodyPr/>
          <a:lstStyle/>
          <a:p>
            <a:pPr eaLnBrk="1" hangingPunct="1">
              <a:lnSpc>
                <a:spcPct val="80000"/>
              </a:lnSpc>
            </a:pPr>
            <a:r>
              <a:rPr lang="ru-RU" smtClean="0"/>
              <a:t>Нередко и </a:t>
            </a:r>
            <a:r>
              <a:rPr lang="ru-RU" smtClean="0">
                <a:solidFill>
                  <a:srgbClr val="008000"/>
                </a:solidFill>
              </a:rPr>
              <a:t>молодые люди боятся перемен, которые могут произойти c ними благодаря психотерапии</a:t>
            </a:r>
            <a:r>
              <a:rPr lang="ru-RU" smtClean="0"/>
              <a:t>. </a:t>
            </a:r>
            <a:r>
              <a:rPr lang="ru-RU" smtClean="0">
                <a:solidFill>
                  <a:srgbClr val="0000FF"/>
                </a:solidFill>
              </a:rPr>
              <a:t>Но задача терапии – не изменить жизнь, а изменить отношение к ней, к тому, что беспокоит.</a:t>
            </a:r>
            <a:r>
              <a:rPr lang="ru-RU" smtClean="0"/>
              <a:t> </a:t>
            </a:r>
          </a:p>
          <a:p>
            <a:pPr eaLnBrk="1" hangingPunct="1">
              <a:lnSpc>
                <a:spcPct val="80000"/>
              </a:lnSpc>
            </a:pPr>
            <a:r>
              <a:rPr lang="ru-RU" smtClean="0"/>
              <a:t>Задача психотерапевта – </a:t>
            </a:r>
            <a:r>
              <a:rPr lang="ru-RU" smtClean="0">
                <a:solidFill>
                  <a:schemeClr val="folHlink"/>
                </a:solidFill>
              </a:rPr>
              <a:t>помочь человеку совладать с жизнью</a:t>
            </a:r>
            <a:r>
              <a:rPr lang="ru-RU" smtClean="0"/>
              <a:t>. Не победить ее, не изменить, но открыть в себе способность видеть все множество ее возможностей. И позволить себе этими возможностями пользоваться. Мы не можем сделать жизнь бесконечной, но можем сделать ту часть ее, что нам еще предстоит, счастливее. Можем и должны».</a:t>
            </a:r>
          </a:p>
          <a:p>
            <a:pPr eaLnBrk="1" hangingPunct="1">
              <a:lnSpc>
                <a:spcPct val="80000"/>
              </a:lnSpc>
            </a:pPr>
            <a:endParaRPr lang="ru-RU"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EDE5EA71-0584-4360-A6E4-709495FCD021}" type="slidenum">
              <a:rPr lang="ru-RU"/>
              <a:pPr>
                <a:defRPr/>
              </a:pPr>
              <a:t>5</a:t>
            </a:fld>
            <a:endParaRPr lang="ru-RU"/>
          </a:p>
        </p:txBody>
      </p:sp>
      <p:sp>
        <p:nvSpPr>
          <p:cNvPr id="18433" name="Rectangle 2"/>
          <p:cNvSpPr>
            <a:spLocks noGrp="1"/>
          </p:cNvSpPr>
          <p:nvPr>
            <p:ph type="title"/>
          </p:nvPr>
        </p:nvSpPr>
        <p:spPr>
          <a:xfrm>
            <a:off x="468313" y="0"/>
            <a:ext cx="8229600" cy="981075"/>
          </a:xfrm>
        </p:spPr>
        <p:txBody>
          <a:bodyPr/>
          <a:lstStyle/>
          <a:p>
            <a:r>
              <a:rPr lang="ru-RU" sz="4000" b="1" smtClean="0"/>
              <a:t>стадии развития по Эриксону</a:t>
            </a:r>
            <a:r>
              <a:rPr lang="ru-RU" sz="4000" smtClean="0"/>
              <a:t> </a:t>
            </a:r>
          </a:p>
        </p:txBody>
      </p:sp>
      <p:graphicFrame>
        <p:nvGraphicFramePr>
          <p:cNvPr id="109593" name="Group 25"/>
          <p:cNvGraphicFramePr>
            <a:graphicFrameLocks noGrp="1"/>
          </p:cNvGraphicFramePr>
          <p:nvPr/>
        </p:nvGraphicFramePr>
        <p:xfrm>
          <a:off x="179388" y="836613"/>
          <a:ext cx="8964612" cy="5907087"/>
        </p:xfrm>
        <a:graphic>
          <a:graphicData uri="http://schemas.openxmlformats.org/drawingml/2006/table">
            <a:tbl>
              <a:tblPr/>
              <a:tblGrid>
                <a:gridCol w="2241550"/>
                <a:gridCol w="2239962"/>
                <a:gridCol w="2287588"/>
                <a:gridCol w="2195512"/>
              </a:tblGrid>
              <a:tr h="2305050">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Стадия 1</a:t>
                      </a:r>
                    </a:p>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a:t>
                      </a:r>
                      <a:r>
                        <a:rPr kumimoji="0" lang="ru-RU" sz="2000" b="0" i="0" u="none" strike="noStrike" cap="none" normalizeH="0" baseline="0" smtClean="0">
                          <a:ln>
                            <a:noFill/>
                          </a:ln>
                          <a:solidFill>
                            <a:srgbClr val="0000FF"/>
                          </a:solidFill>
                          <a:effectLst/>
                          <a:latin typeface="Times New Roman" pitchFamily="18" charset="0"/>
                          <a:cs typeface="Times New Roman" pitchFamily="18" charset="0"/>
                        </a:rPr>
                        <a:t>(от рождения до 1 года)</a:t>
                      </a:r>
                      <a:endParaRPr kumimoji="0" lang="ru-RU" sz="2000" b="0" i="0" u="none" strike="noStrike" cap="none" normalizeH="0" baseline="0" smtClean="0">
                        <a:ln>
                          <a:noFill/>
                        </a:ln>
                        <a:solidFill>
                          <a:srgbClr val="0000FF"/>
                        </a:solidFill>
                        <a:effectLst/>
                        <a:latin typeface="Calibri" pitchFamily="3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2000" b="0" i="0" u="none" strike="noStrike" cap="none" normalizeH="0" baseline="0" smtClean="0">
                          <a:ln>
                            <a:noFill/>
                          </a:ln>
                          <a:solidFill>
                            <a:srgbClr val="0000FF"/>
                          </a:solidFill>
                          <a:effectLst/>
                          <a:latin typeface="Times New Roman" pitchFamily="18" charset="0"/>
                          <a:cs typeface="Times New Roman" pitchFamily="18" charset="0"/>
                        </a:rPr>
                        <a:t>Могу ли я доверять миру?</a:t>
                      </a:r>
                      <a:r>
                        <a:rPr kumimoji="0" lang="ru-RU" sz="20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20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Calibri"/>
                          <a:cs typeface="Times New Roman" pitchFamily="18" charset="0"/>
                        </a:rPr>
                        <a:t>·</a:t>
                      </a: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a:t>
                      </a:r>
                      <a:r>
                        <a:rPr kumimoji="0" lang="ru-RU" sz="1600" b="0" i="0" u="none" strike="noStrike" cap="none" normalizeH="0" baseline="0" smtClean="0">
                          <a:ln>
                            <a:noFill/>
                          </a:ln>
                          <a:solidFill>
                            <a:srgbClr val="008000"/>
                          </a:solidFill>
                          <a:effectLst/>
                          <a:latin typeface="Times New Roman" pitchFamily="18" charset="0"/>
                          <a:cs typeface="Times New Roman" pitchFamily="18" charset="0"/>
                        </a:rPr>
                        <a:t>Поддержка, удовлетворение основных потребностей, преемственность. </a:t>
                      </a:r>
                    </a:p>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Calibri"/>
                          <a:cs typeface="Times New Roman" pitchFamily="18" charset="0"/>
                        </a:rPr>
                        <a:t>·</a:t>
                      </a: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Отсутствие поддержки, депривация, непоследовательность</a:t>
                      </a:r>
                      <a:r>
                        <a:rPr kumimoji="0" lang="ru-RU" sz="1600" b="0" i="0" u="none" strike="noStrike" cap="none" normalizeH="0" baseline="0" smtClean="0">
                          <a:ln>
                            <a:noFill/>
                          </a:ln>
                          <a:solidFill>
                            <a:srgbClr val="008000"/>
                          </a:solidFill>
                          <a:effectLst/>
                          <a:latin typeface="Times New Roman" pitchFamily="18" charset="0"/>
                          <a:cs typeface="Times New Roman" pitchFamily="18" charset="0"/>
                        </a:rPr>
                        <a:t> </a:t>
                      </a:r>
                      <a:endParaRPr kumimoji="0" lang="ru-RU" sz="1600" b="0" i="0" u="none" strike="noStrike" cap="none" normalizeH="0" baseline="0" smtClean="0">
                        <a:ln>
                          <a:noFill/>
                        </a:ln>
                        <a:solidFill>
                          <a:srgbClr val="008000"/>
                        </a:solidFill>
                        <a:effectLst/>
                        <a:latin typeface="Calibri" pitchFamily="3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rgbClr val="008000"/>
                          </a:solidFill>
                          <a:effectLst/>
                          <a:latin typeface="Times New Roman" pitchFamily="18" charset="0"/>
                          <a:cs typeface="Times New Roman" pitchFamily="18" charset="0"/>
                        </a:rPr>
                        <a:t>Доверие </a:t>
                      </a: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a:r>
                      <a:br>
                        <a:rPr kumimoji="0" lang="ru-RU" sz="1600" b="0" i="0" u="none" strike="noStrike" cap="none" normalizeH="0" baseline="0" smtClean="0">
                          <a:ln>
                            <a:noFill/>
                          </a:ln>
                          <a:solidFill>
                            <a:schemeClr val="tx1"/>
                          </a:solidFill>
                          <a:effectLst/>
                          <a:latin typeface="Times New Roman" pitchFamily="18" charset="0"/>
                          <a:cs typeface="Times New Roman" pitchFamily="18" charset="0"/>
                        </a:rPr>
                      </a:b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a:r>
                      <a:br>
                        <a:rPr kumimoji="0" lang="ru-RU" sz="1600" b="0" i="0" u="none" strike="noStrike" cap="none" normalizeH="0" baseline="0" smtClean="0">
                          <a:ln>
                            <a:noFill/>
                          </a:ln>
                          <a:solidFill>
                            <a:schemeClr val="tx1"/>
                          </a:solidFill>
                          <a:effectLst/>
                          <a:latin typeface="Times New Roman" pitchFamily="18" charset="0"/>
                          <a:cs typeface="Times New Roman" pitchFamily="18" charset="0"/>
                        </a:rPr>
                      </a:b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Недоверие </a:t>
                      </a:r>
                      <a:endParaRPr kumimoji="0" lang="ru-RU"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1758950">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Стадия 2 </a:t>
                      </a:r>
                    </a:p>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2000" b="0" i="0" u="none" strike="noStrike" cap="none" normalizeH="0" baseline="0" smtClean="0">
                          <a:ln>
                            <a:noFill/>
                          </a:ln>
                          <a:solidFill>
                            <a:srgbClr val="0000FF"/>
                          </a:solidFill>
                          <a:effectLst/>
                          <a:latin typeface="Times New Roman" pitchFamily="18" charset="0"/>
                          <a:cs typeface="Times New Roman" pitchFamily="18" charset="0"/>
                        </a:rPr>
                        <a:t>(от 2 до 3 лет)</a:t>
                      </a:r>
                      <a:endParaRPr kumimoji="0" lang="ru-RU" sz="2000" b="0" i="0" u="none" strike="noStrike" cap="none" normalizeH="0" baseline="0" smtClean="0">
                        <a:ln>
                          <a:noFill/>
                        </a:ln>
                        <a:solidFill>
                          <a:srgbClr val="0000FF"/>
                        </a:solidFill>
                        <a:effectLst/>
                        <a:latin typeface="Calibri" pitchFamily="3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2000" b="0" i="0" u="none" strike="noStrike" cap="none" normalizeH="0" baseline="0" smtClean="0">
                          <a:ln>
                            <a:noFill/>
                          </a:ln>
                          <a:solidFill>
                            <a:srgbClr val="0000FF"/>
                          </a:solidFill>
                          <a:effectLst/>
                          <a:latin typeface="Times New Roman" pitchFamily="18" charset="0"/>
                          <a:cs typeface="Times New Roman" pitchFamily="18" charset="0"/>
                        </a:rPr>
                        <a:t>Могу ли я управлять собственным поведением?</a:t>
                      </a:r>
                      <a:r>
                        <a:rPr kumimoji="0" lang="ru-RU" sz="1800" b="0" i="0" u="none" strike="noStrike" cap="none" normalizeH="0" baseline="0" smtClean="0">
                          <a:ln>
                            <a:noFill/>
                          </a:ln>
                          <a:solidFill>
                            <a:srgbClr val="0000FF"/>
                          </a:solidFill>
                          <a:effectLst/>
                          <a:latin typeface="Times New Roman" pitchFamily="18" charset="0"/>
                          <a:cs typeface="Times New Roman" pitchFamily="18" charset="0"/>
                        </a:rPr>
                        <a:t> </a:t>
                      </a:r>
                      <a:endParaRPr kumimoji="0" lang="ru-RU" sz="1800" b="0" i="0" u="none" strike="noStrike" cap="none" normalizeH="0" baseline="0" smtClean="0">
                        <a:ln>
                          <a:noFill/>
                        </a:ln>
                        <a:solidFill>
                          <a:srgbClr val="0000FF"/>
                        </a:solidFill>
                        <a:effectLst/>
                        <a:latin typeface="Calibri" pitchFamily="3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rgbClr val="008000"/>
                          </a:solidFill>
                          <a:effectLst/>
                          <a:latin typeface="Calibri"/>
                          <a:cs typeface="Times New Roman" pitchFamily="18" charset="0"/>
                        </a:rPr>
                        <a:t>·</a:t>
                      </a:r>
                      <a:r>
                        <a:rPr kumimoji="0" lang="ru-RU" sz="1600" b="0" i="0" u="none" strike="noStrike" cap="none" normalizeH="0" baseline="0" smtClean="0">
                          <a:ln>
                            <a:noFill/>
                          </a:ln>
                          <a:solidFill>
                            <a:srgbClr val="008000"/>
                          </a:solidFill>
                          <a:effectLst/>
                          <a:latin typeface="Times New Roman" pitchFamily="18" charset="0"/>
                          <a:cs typeface="Times New Roman" pitchFamily="18" charset="0"/>
                        </a:rPr>
                        <a:t>  Разумная дозволенность, поддержка. </a:t>
                      </a:r>
                    </a:p>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Calibri"/>
                          <a:cs typeface="Times New Roman" pitchFamily="18" charset="0"/>
                        </a:rPr>
                        <a:t>·</a:t>
                      </a: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Гиперопека, отсутствие поддержки и доверия</a:t>
                      </a:r>
                      <a:endParaRPr kumimoji="0" lang="ru-RU"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rgbClr val="008000"/>
                          </a:solidFill>
                          <a:effectLst/>
                          <a:latin typeface="Times New Roman" pitchFamily="18" charset="0"/>
                          <a:cs typeface="Times New Roman" pitchFamily="18" charset="0"/>
                        </a:rPr>
                        <a:t>Автономия</a:t>
                      </a:r>
                      <a:br>
                        <a:rPr kumimoji="0" lang="ru-RU" sz="1600" b="0" i="0" u="none" strike="noStrike" cap="none" normalizeH="0" baseline="0" smtClean="0">
                          <a:ln>
                            <a:noFill/>
                          </a:ln>
                          <a:solidFill>
                            <a:srgbClr val="008000"/>
                          </a:solidFill>
                          <a:effectLst/>
                          <a:latin typeface="Times New Roman" pitchFamily="18" charset="0"/>
                          <a:cs typeface="Times New Roman" pitchFamily="18" charset="0"/>
                        </a:rPr>
                      </a:b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a:r>
                      <a:br>
                        <a:rPr kumimoji="0" lang="ru-RU" sz="1600" b="0" i="0" u="none" strike="noStrike" cap="none" normalizeH="0" baseline="0" smtClean="0">
                          <a:ln>
                            <a:noFill/>
                          </a:ln>
                          <a:solidFill>
                            <a:schemeClr val="tx1"/>
                          </a:solidFill>
                          <a:effectLst/>
                          <a:latin typeface="Times New Roman" pitchFamily="18" charset="0"/>
                          <a:cs typeface="Times New Roman" pitchFamily="18" charset="0"/>
                        </a:rPr>
                      </a:b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Сомнение </a:t>
                      </a:r>
                      <a:endParaRPr kumimoji="0" lang="ru-RU"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1843088">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Стадия 3 </a:t>
                      </a:r>
                    </a:p>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2000" b="0" i="0" u="none" strike="noStrike" cap="none" normalizeH="0" baseline="0" smtClean="0">
                          <a:ln>
                            <a:noFill/>
                          </a:ln>
                          <a:solidFill>
                            <a:srgbClr val="0000FF"/>
                          </a:solidFill>
                          <a:effectLst/>
                          <a:latin typeface="Times New Roman" pitchFamily="18" charset="0"/>
                          <a:cs typeface="Times New Roman" pitchFamily="18" charset="0"/>
                        </a:rPr>
                        <a:t>( от 4 до 5 лет) </a:t>
                      </a:r>
                      <a:endParaRPr kumimoji="0" lang="ru-RU" sz="2000" b="0" i="0" u="none" strike="noStrike" cap="none" normalizeH="0" baseline="0" smtClean="0">
                        <a:ln>
                          <a:noFill/>
                        </a:ln>
                        <a:solidFill>
                          <a:srgbClr val="0000FF"/>
                        </a:solidFill>
                        <a:effectLst/>
                        <a:latin typeface="Calibri" pitchFamily="3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800" b="0" i="0" u="none" strike="noStrike" cap="none" normalizeH="0" baseline="0" smtClean="0">
                          <a:ln>
                            <a:noFill/>
                          </a:ln>
                          <a:solidFill>
                            <a:srgbClr val="0000FF"/>
                          </a:solidFill>
                          <a:effectLst/>
                          <a:latin typeface="Times New Roman" pitchFamily="18" charset="0"/>
                          <a:cs typeface="Times New Roman" pitchFamily="18" charset="0"/>
                        </a:rPr>
                        <a:t>Могу ли я стать независимым от родителей и исследовать границы своих возможностей?</a:t>
                      </a: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Calibri"/>
                          <a:cs typeface="Times New Roman" pitchFamily="18" charset="0"/>
                        </a:rPr>
                        <a:t>·</a:t>
                      </a: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a:t>
                      </a:r>
                      <a:r>
                        <a:rPr kumimoji="0" lang="ru-RU" sz="1600" b="0" i="0" u="none" strike="noStrike" cap="none" normalizeH="0" baseline="0" smtClean="0">
                          <a:ln>
                            <a:noFill/>
                          </a:ln>
                          <a:solidFill>
                            <a:srgbClr val="008000"/>
                          </a:solidFill>
                          <a:effectLst/>
                          <a:latin typeface="Times New Roman" pitchFamily="18" charset="0"/>
                          <a:cs typeface="Times New Roman" pitchFamily="18" charset="0"/>
                        </a:rPr>
                        <a:t>Поощрение активности, наличие возможностей. </a:t>
                      </a:r>
                    </a:p>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Calibri"/>
                          <a:cs typeface="Times New Roman" pitchFamily="18" charset="0"/>
                        </a:rPr>
                        <a:t>·</a:t>
                      </a: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Отсутствие возможностей, неодобрение активности </a:t>
                      </a:r>
                      <a:endParaRPr kumimoji="0" lang="ru-RU"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rgbClr val="008000"/>
                          </a:solidFill>
                          <a:effectLst/>
                          <a:latin typeface="Times New Roman" pitchFamily="18" charset="0"/>
                          <a:cs typeface="Times New Roman" pitchFamily="18" charset="0"/>
                        </a:rPr>
                        <a:t>Инициатива </a:t>
                      </a:r>
                      <a:br>
                        <a:rPr kumimoji="0" lang="ru-RU" sz="1600" b="0" i="0" u="none" strike="noStrike" cap="none" normalizeH="0" baseline="0" smtClean="0">
                          <a:ln>
                            <a:noFill/>
                          </a:ln>
                          <a:solidFill>
                            <a:srgbClr val="008000"/>
                          </a:solidFill>
                          <a:effectLst/>
                          <a:latin typeface="Times New Roman" pitchFamily="18" charset="0"/>
                          <a:cs typeface="Times New Roman" pitchFamily="18" charset="0"/>
                        </a:rPr>
                      </a:b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a:r>
                      <a:br>
                        <a:rPr kumimoji="0" lang="ru-RU" sz="1600" b="0" i="0" u="none" strike="noStrike" cap="none" normalizeH="0" baseline="0" smtClean="0">
                          <a:ln>
                            <a:noFill/>
                          </a:ln>
                          <a:solidFill>
                            <a:schemeClr val="tx1"/>
                          </a:solidFill>
                          <a:effectLst/>
                          <a:latin typeface="Times New Roman" pitchFamily="18" charset="0"/>
                          <a:cs typeface="Times New Roman" pitchFamily="18" charset="0"/>
                        </a:rPr>
                      </a:b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Вина </a:t>
                      </a:r>
                      <a:endParaRPr kumimoji="0" lang="ru-RU"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DC83D578-2E5C-41A1-858D-12DD5305EF0E}" type="slidenum">
              <a:rPr lang="ru-RU"/>
              <a:pPr>
                <a:defRPr/>
              </a:pPr>
              <a:t>50</a:t>
            </a:fld>
            <a:endParaRPr lang="ru-RU"/>
          </a:p>
        </p:txBody>
      </p:sp>
      <p:sp>
        <p:nvSpPr>
          <p:cNvPr id="77825" name="Заголовок 1"/>
          <p:cNvSpPr>
            <a:spLocks noGrp="1"/>
          </p:cNvSpPr>
          <p:nvPr>
            <p:ph type="title"/>
          </p:nvPr>
        </p:nvSpPr>
        <p:spPr>
          <a:xfrm>
            <a:off x="914400" y="5715000"/>
            <a:ext cx="8229600" cy="1143000"/>
          </a:xfrm>
        </p:spPr>
        <p:txBody>
          <a:bodyPr/>
          <a:lstStyle/>
          <a:p>
            <a:pPr eaLnBrk="1" hangingPunct="1"/>
            <a:r>
              <a:rPr lang="ru-RU" sz="4000" smtClean="0">
                <a:solidFill>
                  <a:srgbClr val="0000FF"/>
                </a:solidFill>
              </a:rPr>
              <a:t>"Жизнь хороша, особенно в конце..." (Арсений Тарковский)</a:t>
            </a:r>
          </a:p>
        </p:txBody>
      </p:sp>
      <p:sp>
        <p:nvSpPr>
          <p:cNvPr id="77826" name="Содержимое 2"/>
          <p:cNvSpPr>
            <a:spLocks noGrp="1"/>
          </p:cNvSpPr>
          <p:nvPr>
            <p:ph idx="1"/>
          </p:nvPr>
        </p:nvSpPr>
        <p:spPr>
          <a:xfrm>
            <a:off x="395288" y="0"/>
            <a:ext cx="8229600" cy="4525963"/>
          </a:xfrm>
        </p:spPr>
        <p:txBody>
          <a:bodyPr/>
          <a:lstStyle/>
          <a:p>
            <a:pPr eaLnBrk="1" hangingPunct="1">
              <a:lnSpc>
                <a:spcPct val="80000"/>
              </a:lnSpc>
            </a:pPr>
            <a:r>
              <a:rPr lang="ru-RU" sz="2800" smtClean="0"/>
              <a:t>Некоторые именно в последней трети жизни начинают путешествовать, изучать иностранный язык, открывают в себе новые таланты. </a:t>
            </a:r>
            <a:r>
              <a:rPr lang="ru-RU" sz="2800" smtClean="0">
                <a:solidFill>
                  <a:schemeClr val="folHlink"/>
                </a:solidFill>
              </a:rPr>
              <a:t>«Мы с мужем всегда мечтали увидеть мир, но все свободное время сначала занимались детьми, а потом внуками, – рассказывает 70-летняя Елена. – Сейчас мы пользуемся любой возможностью, чтобы путешествовать. Жаль, что отпуск мужа всего четыре недели в году!»</a:t>
            </a:r>
            <a:r>
              <a:rPr lang="ru-RU" sz="2800" smtClean="0"/>
              <a:t> </a:t>
            </a:r>
            <a:r>
              <a:rPr lang="ru-RU" sz="2800" smtClean="0">
                <a:latin typeface="Arial" charset="0"/>
              </a:rPr>
              <a:t>Г</a:t>
            </a:r>
            <a:r>
              <a:rPr lang="ru-RU" sz="2800" smtClean="0"/>
              <a:t>ештальттерапевт Нифонт Долгополов в 57 лет начал водить машину, а писательница Людмила Петрушевская после 70 лет выпустила первый диск собственных песен. </a:t>
            </a:r>
            <a:r>
              <a:rPr lang="ru-RU" sz="2800" smtClean="0">
                <a:solidFill>
                  <a:srgbClr val="008000"/>
                </a:solidFill>
              </a:rPr>
              <a:t>«Человек чувствует свою жизнь более глубокой и осмысленной, когда «расширяется», осваивая что-то новое, особенно если в своей области он уже признан», –</a:t>
            </a:r>
            <a:r>
              <a:rPr lang="ru-RU" sz="2800" smtClean="0"/>
              <a:t> комментирует психотерапевт Даниил Хломов.</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437618B9-07D3-4390-A141-E55D554BDBA9}" type="slidenum">
              <a:rPr lang="ru-RU"/>
              <a:pPr>
                <a:defRPr/>
              </a:pPr>
              <a:t>51</a:t>
            </a:fld>
            <a:endParaRPr lang="ru-RU"/>
          </a:p>
        </p:txBody>
      </p:sp>
      <p:sp>
        <p:nvSpPr>
          <p:cNvPr id="79873" name="Содержимое 2"/>
          <p:cNvSpPr>
            <a:spLocks noGrp="1"/>
          </p:cNvSpPr>
          <p:nvPr>
            <p:ph idx="1"/>
          </p:nvPr>
        </p:nvSpPr>
        <p:spPr>
          <a:xfrm>
            <a:off x="0" y="0"/>
            <a:ext cx="9144000" cy="4868863"/>
          </a:xfrm>
        </p:spPr>
        <p:txBody>
          <a:bodyPr/>
          <a:lstStyle/>
          <a:p>
            <a:pPr eaLnBrk="1" hangingPunct="1"/>
            <a:r>
              <a:rPr lang="ru-RU" sz="3600" b="1" smtClean="0"/>
              <a:t> </a:t>
            </a:r>
            <a:r>
              <a:rPr lang="ru-RU" sz="3600" b="1" smtClean="0">
                <a:solidFill>
                  <a:srgbClr val="0000FF"/>
                </a:solidFill>
              </a:rPr>
              <a:t>Результаты многолетних исследований подтверждают: жить полной жизнью до самого ее последнего дня – вполне в наших силах.</a:t>
            </a:r>
            <a:endParaRPr lang="ru-RU" sz="3600" smtClean="0">
              <a:solidFill>
                <a:srgbClr val="0000FF"/>
              </a:solidFill>
            </a:endParaRPr>
          </a:p>
        </p:txBody>
      </p:sp>
      <p:pic>
        <p:nvPicPr>
          <p:cNvPr id="79874" name="Picture 4" descr="bf99cebff1ae4f1bbc158d6e3451de57"/>
          <p:cNvPicPr>
            <a:picLocks noChangeAspect="1" noChangeArrowheads="1"/>
          </p:cNvPicPr>
          <p:nvPr/>
        </p:nvPicPr>
        <p:blipFill>
          <a:blip r:embed="rId2"/>
          <a:srcRect/>
          <a:stretch>
            <a:fillRect/>
          </a:stretch>
        </p:blipFill>
        <p:spPr bwMode="auto">
          <a:xfrm>
            <a:off x="2987675" y="2239963"/>
            <a:ext cx="6156325" cy="4618037"/>
          </a:xfrm>
          <a:prstGeom prst="rect">
            <a:avLst/>
          </a:prstGeom>
          <a:noFill/>
          <a:ln w="9525">
            <a:noFill/>
            <a:miter lim="800000"/>
            <a:headEnd/>
            <a:tailEnd/>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5"/>
          <p:cNvSpPr>
            <a:spLocks noGrp="1"/>
          </p:cNvSpPr>
          <p:nvPr>
            <p:ph type="sldNum" sz="quarter" idx="12"/>
          </p:nvPr>
        </p:nvSpPr>
        <p:spPr/>
        <p:txBody>
          <a:bodyPr/>
          <a:lstStyle/>
          <a:p>
            <a:pPr>
              <a:defRPr/>
            </a:pPr>
            <a:fld id="{5ED96024-A4C2-4F6C-A93C-08F7C2135EDE}" type="slidenum">
              <a:rPr lang="ru-RU"/>
              <a:pPr>
                <a:defRPr/>
              </a:pPr>
              <a:t>52</a:t>
            </a:fld>
            <a:endParaRPr lang="ru-RU"/>
          </a:p>
        </p:txBody>
      </p:sp>
      <p:sp>
        <p:nvSpPr>
          <p:cNvPr id="80897" name="Содержимое 2"/>
          <p:cNvSpPr>
            <a:spLocks noGrp="1"/>
          </p:cNvSpPr>
          <p:nvPr>
            <p:ph idx="1"/>
          </p:nvPr>
        </p:nvSpPr>
        <p:spPr>
          <a:xfrm>
            <a:off x="0" y="0"/>
            <a:ext cx="8840788" cy="4525963"/>
          </a:xfrm>
        </p:spPr>
        <p:txBody>
          <a:bodyPr/>
          <a:lstStyle/>
          <a:p>
            <a:pPr eaLnBrk="1" hangingPunct="1">
              <a:lnSpc>
                <a:spcPct val="80000"/>
              </a:lnSpc>
            </a:pPr>
            <a:r>
              <a:rPr lang="ru-RU" smtClean="0"/>
              <a:t>Предположим, мы убедились в том, что пора наконец начать правильно питаться, побольше ходить пешком и следить за собой, пробовать новое и уделять время любимым занятиям. Все это, конечно, хорошо и само по себе, но откуда нам знать, что такой образ жизни через много лет принесет плоды? Сегодня, выбирая свой путь, мы можем опираться на </a:t>
            </a:r>
            <a:r>
              <a:rPr lang="ru-RU" smtClean="0">
                <a:solidFill>
                  <a:srgbClr val="008000"/>
                </a:solidFill>
              </a:rPr>
              <a:t>данные так называемых лонгитюдных исследований</a:t>
            </a:r>
            <a:r>
              <a:rPr lang="ru-RU" smtClean="0">
                <a:latin typeface="Arial" charset="0"/>
              </a:rPr>
              <a:t>. </a:t>
            </a:r>
          </a:p>
          <a:p>
            <a:pPr eaLnBrk="1" hangingPunct="1">
              <a:lnSpc>
                <a:spcPct val="80000"/>
              </a:lnSpc>
            </a:pPr>
            <a:endParaRPr lang="ru-RU" smtClean="0">
              <a:latin typeface="Arial" charset="0"/>
            </a:endParaRPr>
          </a:p>
          <a:p>
            <a:pPr eaLnBrk="1" hangingPunct="1">
              <a:lnSpc>
                <a:spcPct val="80000"/>
              </a:lnSpc>
            </a:pPr>
            <a:r>
              <a:rPr lang="ru-RU" smtClean="0"/>
              <a:t>Джордж Вэлиант выделяет две крайние группы: одна – </a:t>
            </a:r>
            <a:r>
              <a:rPr lang="ru-RU" smtClean="0">
                <a:solidFill>
                  <a:srgbClr val="008000"/>
                </a:solidFill>
              </a:rPr>
              <a:t>здоровые и счастливые в старости</a:t>
            </a:r>
            <a:r>
              <a:rPr lang="ru-RU" smtClean="0"/>
              <a:t>, вторая – </a:t>
            </a:r>
            <a:r>
              <a:rPr lang="ru-RU" smtClean="0">
                <a:solidFill>
                  <a:srgbClr val="008000"/>
                </a:solidFill>
              </a:rPr>
              <a:t>больные и несчастные</a:t>
            </a:r>
            <a:r>
              <a:rPr lang="ru-RU" smtClean="0"/>
              <a:t>. </a:t>
            </a:r>
            <a:r>
              <a:rPr lang="ru-RU" smtClean="0">
                <a:solidFill>
                  <a:srgbClr val="0000FF"/>
                </a:solidFill>
              </a:rPr>
              <a:t>От чего же зависит попадание в одну или другую группу?</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6BA192A3-609D-4581-AEC9-2AEDCBA2AA6F}" type="slidenum">
              <a:rPr lang="ru-RU"/>
              <a:pPr>
                <a:defRPr/>
              </a:pPr>
              <a:t>53</a:t>
            </a:fld>
            <a:endParaRPr lang="ru-RU"/>
          </a:p>
        </p:txBody>
      </p:sp>
      <p:sp>
        <p:nvSpPr>
          <p:cNvPr id="81921" name="Заголовок 1"/>
          <p:cNvSpPr>
            <a:spLocks noGrp="1"/>
          </p:cNvSpPr>
          <p:nvPr>
            <p:ph type="title"/>
          </p:nvPr>
        </p:nvSpPr>
        <p:spPr>
          <a:xfrm>
            <a:off x="468313" y="-171450"/>
            <a:ext cx="8229600" cy="1143000"/>
          </a:xfrm>
        </p:spPr>
        <p:txBody>
          <a:bodyPr/>
          <a:lstStyle/>
          <a:p>
            <a:pPr eaLnBrk="1" hangingPunct="1"/>
            <a:r>
              <a:rPr lang="ru-RU" b="1" smtClean="0">
                <a:solidFill>
                  <a:srgbClr val="0000FF"/>
                </a:solidFill>
              </a:rPr>
              <a:t>Родители не виноваты</a:t>
            </a:r>
          </a:p>
        </p:txBody>
      </p:sp>
      <p:sp>
        <p:nvSpPr>
          <p:cNvPr id="81922" name="Содержимое 2"/>
          <p:cNvSpPr>
            <a:spLocks noGrp="1"/>
          </p:cNvSpPr>
          <p:nvPr>
            <p:ph idx="1"/>
          </p:nvPr>
        </p:nvSpPr>
        <p:spPr/>
        <p:txBody>
          <a:bodyPr/>
          <a:lstStyle/>
          <a:p>
            <a:pPr eaLnBrk="1" hangingPunct="1">
              <a:lnSpc>
                <a:spcPct val="80000"/>
              </a:lnSpc>
            </a:pPr>
            <a:r>
              <a:rPr lang="ru-RU" sz="2800" smtClean="0"/>
              <a:t>Начнем с того, что никак не влияет на наше самоощущение в пожилом возрасте. Данные исследований опровергли </a:t>
            </a:r>
            <a:r>
              <a:rPr lang="ru-RU" sz="2800" smtClean="0">
                <a:solidFill>
                  <a:srgbClr val="008000"/>
                </a:solidFill>
              </a:rPr>
              <a:t>миф относительно рокового влияния раннего детства на все, что произойдет с нами потом.</a:t>
            </a:r>
            <a:r>
              <a:rPr lang="ru-RU" sz="2800" smtClean="0"/>
              <a:t> </a:t>
            </a:r>
            <a:r>
              <a:rPr lang="ru-RU" sz="2800" smtClean="0">
                <a:solidFill>
                  <a:schemeClr val="folHlink"/>
                </a:solidFill>
              </a:rPr>
              <a:t>Социальные и психологические характеристики родителей оказывали некоторое влияние на личность в ранней взрослости</a:t>
            </a:r>
            <a:r>
              <a:rPr lang="ru-RU" sz="2800" smtClean="0"/>
              <a:t>, но переставали играть какую-либо роль к семидесяти годам. Продолжительность жизни детей никак не связана с продолжительностью жизни родителей, по крайней мере в США. Другой сюрприз: </a:t>
            </a:r>
            <a:r>
              <a:rPr lang="ru-RU" sz="2800" smtClean="0">
                <a:solidFill>
                  <a:schemeClr val="folHlink"/>
                </a:solidFill>
              </a:rPr>
              <a:t>количество стрессовых событий в жизни применительно к старости вообще ни на что не влияет.</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8EB70494-18D0-4C74-84A7-DA6C182CFBEA}" type="slidenum">
              <a:rPr lang="ru-RU"/>
              <a:pPr>
                <a:defRPr/>
              </a:pPr>
              <a:t>54</a:t>
            </a:fld>
            <a:endParaRPr lang="ru-RU"/>
          </a:p>
        </p:txBody>
      </p:sp>
      <p:sp>
        <p:nvSpPr>
          <p:cNvPr id="82945" name="Заголовок 1"/>
          <p:cNvSpPr>
            <a:spLocks noGrp="1"/>
          </p:cNvSpPr>
          <p:nvPr>
            <p:ph type="title"/>
          </p:nvPr>
        </p:nvSpPr>
        <p:spPr>
          <a:xfrm>
            <a:off x="468313" y="0"/>
            <a:ext cx="8229600" cy="1143000"/>
          </a:xfrm>
        </p:spPr>
        <p:txBody>
          <a:bodyPr/>
          <a:lstStyle/>
          <a:p>
            <a:pPr eaLnBrk="1" hangingPunct="1"/>
            <a:r>
              <a:rPr lang="ru-RU" b="1" smtClean="0">
                <a:solidFill>
                  <a:srgbClr val="0000FF"/>
                </a:solidFill>
              </a:rPr>
              <a:t>Стареть – красиво</a:t>
            </a:r>
          </a:p>
        </p:txBody>
      </p:sp>
      <p:sp>
        <p:nvSpPr>
          <p:cNvPr id="82946" name="Содержимое 2"/>
          <p:cNvSpPr>
            <a:spLocks noGrp="1"/>
          </p:cNvSpPr>
          <p:nvPr>
            <p:ph idx="1"/>
          </p:nvPr>
        </p:nvSpPr>
        <p:spPr>
          <a:xfrm>
            <a:off x="250825" y="908050"/>
            <a:ext cx="8662988" cy="4525963"/>
          </a:xfrm>
        </p:spPr>
        <p:txBody>
          <a:bodyPr/>
          <a:lstStyle/>
          <a:p>
            <a:pPr eaLnBrk="1" hangingPunct="1">
              <a:lnSpc>
                <a:spcPct val="80000"/>
              </a:lnSpc>
            </a:pPr>
            <a:r>
              <a:rPr lang="ru-RU" smtClean="0"/>
              <a:t>В исследовании были выявлены личные качества и особенности поведения до 50 лет, которые довольно надежно предсказывают на 30 лет вперед счастливую или несчастливую старость</a:t>
            </a:r>
            <a:endParaRPr lang="ru-RU" smtClean="0">
              <a:latin typeface="Arial" charset="0"/>
            </a:endParaRPr>
          </a:p>
          <a:p>
            <a:pPr eaLnBrk="1" hangingPunct="1">
              <a:lnSpc>
                <a:spcPct val="80000"/>
              </a:lnSpc>
            </a:pPr>
            <a:r>
              <a:rPr lang="ru-RU" smtClean="0"/>
              <a:t> </a:t>
            </a:r>
            <a:r>
              <a:rPr lang="ru-RU" smtClean="0">
                <a:solidFill>
                  <a:srgbClr val="008000"/>
                </a:solidFill>
              </a:rPr>
              <a:t>Хорошая старость</a:t>
            </a:r>
            <a:r>
              <a:rPr lang="ru-RU" smtClean="0"/>
              <a:t> означает в данном случае отсутствие серьезных объективных соматических нарушений и душевных заболеваний, нормальное самочувствие, поддержку друзей и близких, субъективную удовлетворенность жизнью – все это в возрасте 65–75 лет. </a:t>
            </a:r>
            <a:r>
              <a:rPr lang="ru-RU" smtClean="0">
                <a:solidFill>
                  <a:schemeClr val="folHlink"/>
                </a:solidFill>
              </a:rPr>
              <a:t>Такое встречается не так редко, как может показаться, а главное, многое зависит от нас самих – гораздо больше, чем от воспитания или обстоятельств.</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FB4770CF-32A7-4B6A-A5F8-0977AFE041FB}" type="slidenum">
              <a:rPr lang="ru-RU"/>
              <a:pPr>
                <a:defRPr/>
              </a:pPr>
              <a:t>55</a:t>
            </a:fld>
            <a:endParaRPr lang="ru-RU"/>
          </a:p>
        </p:txBody>
      </p:sp>
      <p:sp>
        <p:nvSpPr>
          <p:cNvPr id="84993" name="Заголовок 1"/>
          <p:cNvSpPr>
            <a:spLocks noGrp="1"/>
          </p:cNvSpPr>
          <p:nvPr>
            <p:ph type="title"/>
          </p:nvPr>
        </p:nvSpPr>
        <p:spPr>
          <a:xfrm>
            <a:off x="395288" y="0"/>
            <a:ext cx="8229600" cy="1143000"/>
          </a:xfrm>
        </p:spPr>
        <p:txBody>
          <a:bodyPr/>
          <a:lstStyle/>
          <a:p>
            <a:pPr eaLnBrk="1" hangingPunct="1"/>
            <a:r>
              <a:rPr lang="ru-RU" smtClean="0">
                <a:solidFill>
                  <a:srgbClr val="0000FF"/>
                </a:solidFill>
              </a:rPr>
              <a:t>Ключи от будущего</a:t>
            </a:r>
          </a:p>
        </p:txBody>
      </p:sp>
      <p:sp>
        <p:nvSpPr>
          <p:cNvPr id="84994" name="Содержимое 2"/>
          <p:cNvSpPr>
            <a:spLocks noGrp="1"/>
          </p:cNvSpPr>
          <p:nvPr>
            <p:ph idx="1"/>
          </p:nvPr>
        </p:nvSpPr>
        <p:spPr/>
        <p:txBody>
          <a:bodyPr/>
          <a:lstStyle/>
          <a:p>
            <a:pPr eaLnBrk="1" hangingPunct="1">
              <a:lnSpc>
                <a:spcPct val="80000"/>
              </a:lnSpc>
              <a:buFont typeface="Arial" charset="0"/>
              <a:buNone/>
            </a:pPr>
            <a:r>
              <a:rPr lang="ru-RU" sz="2400" i="1" smtClean="0">
                <a:solidFill>
                  <a:schemeClr val="folHlink"/>
                </a:solidFill>
              </a:rPr>
              <a:t>Если мы хотим радоваться жизни после 65, важно позаботиться об этом до того, как нам исполнится 50. Вот семь ключей к благополучной старости, которыми стоит запастись.</a:t>
            </a:r>
            <a:endParaRPr lang="ru-RU" sz="2400" i="1" smtClean="0">
              <a:solidFill>
                <a:schemeClr val="folHlink"/>
              </a:solidFill>
              <a:latin typeface="Arial" charset="0"/>
            </a:endParaRPr>
          </a:p>
          <a:p>
            <a:pPr eaLnBrk="1" hangingPunct="1">
              <a:lnSpc>
                <a:spcPct val="80000"/>
              </a:lnSpc>
              <a:buFont typeface="Arial" charset="0"/>
              <a:buNone/>
            </a:pPr>
            <a:endParaRPr lang="ru-RU" sz="2400" smtClean="0">
              <a:solidFill>
                <a:schemeClr val="folHlink"/>
              </a:solidFill>
              <a:latin typeface="Arial" charset="0"/>
            </a:endParaRPr>
          </a:p>
          <a:p>
            <a:pPr eaLnBrk="1" hangingPunct="1">
              <a:lnSpc>
                <a:spcPct val="80000"/>
              </a:lnSpc>
              <a:buFont typeface="Arial" charset="0"/>
              <a:buNone/>
            </a:pPr>
            <a:r>
              <a:rPr lang="ru-RU" sz="2400" b="1" smtClean="0"/>
              <a:t>1</a:t>
            </a:r>
            <a:r>
              <a:rPr lang="ru-RU" sz="2400" b="1" smtClean="0">
                <a:latin typeface="Arial" charset="0"/>
              </a:rPr>
              <a:t>. </a:t>
            </a:r>
            <a:r>
              <a:rPr lang="ru-RU" sz="2400" smtClean="0"/>
              <a:t>Отсутствие интенсивного курения (больше пачки в день) – самый сильный фактор. Важно бросить до 45–50, тогда негативное влияние исчезнет.Сигарета от случаяк случаю не в счет.</a:t>
            </a:r>
          </a:p>
          <a:p>
            <a:pPr eaLnBrk="1" hangingPunct="1">
              <a:lnSpc>
                <a:spcPct val="80000"/>
              </a:lnSpc>
              <a:buFont typeface="Arial" charset="0"/>
              <a:buNone/>
            </a:pPr>
            <a:r>
              <a:rPr lang="ru-RU" sz="2400" b="1" smtClean="0"/>
              <a:t>2</a:t>
            </a:r>
            <a:r>
              <a:rPr lang="ru-RU" sz="2400" smtClean="0">
                <a:latin typeface="Arial" charset="0"/>
              </a:rPr>
              <a:t>. </a:t>
            </a:r>
            <a:r>
              <a:rPr lang="ru-RU" sz="2400" smtClean="0"/>
              <a:t>Зрелые </a:t>
            </a:r>
            <a:r>
              <a:rPr lang="ru-RU" sz="2400" u="sng" smtClean="0">
                <a:hlinkClick r:id="rId2"/>
              </a:rPr>
              <a:t>психологические защиты</a:t>
            </a:r>
            <a:r>
              <a:rPr lang="ru-RU" sz="2400" smtClean="0"/>
              <a:t>:  юмор, антиципация (предвидение), сублимация. Психологические защиты – это типичные способы справляться с неприятными переживаниями и конфликтами. Незрелые защиты – вытеснение, агрессия, отрицание – дают лишь временное устранение, а не решение проблемы.</a:t>
            </a:r>
          </a:p>
          <a:p>
            <a:pPr eaLnBrk="1" hangingPunct="1">
              <a:lnSpc>
                <a:spcPct val="80000"/>
              </a:lnSpc>
              <a:buFont typeface="Arial" charset="0"/>
              <a:buNone/>
            </a:pPr>
            <a:r>
              <a:rPr lang="ru-RU" sz="2400" b="1" smtClean="0"/>
              <a:t>3</a:t>
            </a:r>
            <a:r>
              <a:rPr lang="ru-RU" sz="2400" b="1" smtClean="0">
                <a:latin typeface="Arial" charset="0"/>
              </a:rPr>
              <a:t>.  </a:t>
            </a:r>
            <a:r>
              <a:rPr lang="ru-RU" sz="2400" smtClean="0"/>
              <a:t> Нормальный вес.</a:t>
            </a:r>
          </a:p>
          <a:p>
            <a:pPr eaLnBrk="1" hangingPunct="1">
              <a:lnSpc>
                <a:spcPct val="80000"/>
              </a:lnSpc>
              <a:buFont typeface="Arial" charset="0"/>
              <a:buNone/>
            </a:pPr>
            <a:endParaRPr lang="ru-RU" sz="2400" smtClean="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5"/>
          <p:cNvSpPr>
            <a:spLocks noGrp="1"/>
          </p:cNvSpPr>
          <p:nvPr>
            <p:ph type="sldNum" sz="quarter" idx="12"/>
          </p:nvPr>
        </p:nvSpPr>
        <p:spPr/>
        <p:txBody>
          <a:bodyPr/>
          <a:lstStyle/>
          <a:p>
            <a:pPr>
              <a:defRPr/>
            </a:pPr>
            <a:fld id="{AAA8C50F-2AEA-4ABB-AF5A-7EF122D3EE94}" type="slidenum">
              <a:rPr lang="ru-RU"/>
              <a:pPr>
                <a:defRPr/>
              </a:pPr>
              <a:t>56</a:t>
            </a:fld>
            <a:endParaRPr lang="ru-RU"/>
          </a:p>
        </p:txBody>
      </p:sp>
      <p:sp>
        <p:nvSpPr>
          <p:cNvPr id="86017" name="Содержимое 2"/>
          <p:cNvSpPr>
            <a:spLocks noGrp="1"/>
          </p:cNvSpPr>
          <p:nvPr>
            <p:ph idx="1"/>
          </p:nvPr>
        </p:nvSpPr>
        <p:spPr>
          <a:xfrm>
            <a:off x="539750" y="188913"/>
            <a:ext cx="8229600" cy="4525962"/>
          </a:xfrm>
        </p:spPr>
        <p:txBody>
          <a:bodyPr/>
          <a:lstStyle/>
          <a:p>
            <a:pPr eaLnBrk="1" hangingPunct="1">
              <a:lnSpc>
                <a:spcPct val="80000"/>
              </a:lnSpc>
              <a:buFont typeface="Arial" charset="0"/>
              <a:buNone/>
            </a:pPr>
            <a:r>
              <a:rPr lang="ru-RU" sz="2000" b="1" smtClean="0"/>
              <a:t>4</a:t>
            </a:r>
            <a:r>
              <a:rPr lang="ru-RU" sz="2800" b="1" smtClean="0"/>
              <a:t> </a:t>
            </a:r>
            <a:r>
              <a:rPr lang="ru-RU" sz="2800" smtClean="0">
                <a:solidFill>
                  <a:schemeClr val="folHlink"/>
                </a:solidFill>
              </a:rPr>
              <a:t>Отсутствие злоупотребления алкоголем</a:t>
            </a:r>
            <a:r>
              <a:rPr lang="ru-RU" sz="2800" smtClean="0"/>
              <a:t> – это единственный фактор, который предсказывает одновременно и психоэмоциональное, и физическое здоровье в позднем возрасте. Из тех, кто не курит и не злоупотребляет алкоголем, в 75–80 лет не имеют проблем с физической активностью 64%. Из тех, кто много курит либо привержен алкоголю, – 24–36%. Из тех, кто позволяет себе и то и другое, – 8%.</a:t>
            </a:r>
          </a:p>
          <a:p>
            <a:pPr eaLnBrk="1" hangingPunct="1">
              <a:lnSpc>
                <a:spcPct val="80000"/>
              </a:lnSpc>
              <a:buFont typeface="Arial" charset="0"/>
              <a:buNone/>
            </a:pPr>
            <a:r>
              <a:rPr lang="ru-RU" sz="2800" b="1" smtClean="0"/>
              <a:t>5</a:t>
            </a:r>
            <a:r>
              <a:rPr lang="ru-RU" sz="2800" smtClean="0"/>
              <a:t> </a:t>
            </a:r>
            <a:r>
              <a:rPr lang="ru-RU" sz="2800" smtClean="0">
                <a:solidFill>
                  <a:schemeClr val="folHlink"/>
                </a:solidFill>
              </a:rPr>
              <a:t>Стабильный брак</a:t>
            </a:r>
            <a:r>
              <a:rPr lang="ru-RU" sz="2800" smtClean="0"/>
              <a:t>, приносящий удовлетворение.</a:t>
            </a:r>
          </a:p>
          <a:p>
            <a:pPr eaLnBrk="1" hangingPunct="1">
              <a:lnSpc>
                <a:spcPct val="80000"/>
              </a:lnSpc>
              <a:buFont typeface="Arial" charset="0"/>
              <a:buNone/>
            </a:pPr>
            <a:r>
              <a:rPr lang="ru-RU" sz="2800" b="1" smtClean="0"/>
              <a:t>6</a:t>
            </a:r>
            <a:r>
              <a:rPr lang="ru-RU" sz="2800" smtClean="0"/>
              <a:t> </a:t>
            </a:r>
            <a:r>
              <a:rPr lang="ru-RU" sz="2800" smtClean="0">
                <a:solidFill>
                  <a:schemeClr val="folHlink"/>
                </a:solidFill>
              </a:rPr>
              <a:t>Некоторая физическая активность</a:t>
            </a:r>
            <a:r>
              <a:rPr lang="ru-RU" sz="2800" smtClean="0"/>
              <a:t>. Этот фактор, как и предыдущий, влияет не только на физическое здоровье, но</a:t>
            </a:r>
            <a:r>
              <a:rPr lang="ru-RU" sz="2800" smtClean="0">
                <a:latin typeface="Arial" charset="0"/>
              </a:rPr>
              <a:t> </a:t>
            </a:r>
            <a:r>
              <a:rPr lang="ru-RU" sz="2800" smtClean="0"/>
              <a:t>и на субъективное благополучие.</a:t>
            </a:r>
          </a:p>
          <a:p>
            <a:pPr eaLnBrk="1" hangingPunct="1">
              <a:lnSpc>
                <a:spcPct val="80000"/>
              </a:lnSpc>
              <a:buFont typeface="Arial" charset="0"/>
              <a:buNone/>
            </a:pPr>
            <a:r>
              <a:rPr lang="ru-RU" sz="2800" b="1" smtClean="0"/>
              <a:t>7</a:t>
            </a:r>
            <a:r>
              <a:rPr lang="ru-RU" sz="2800" smtClean="0"/>
              <a:t> </a:t>
            </a:r>
            <a:r>
              <a:rPr lang="ru-RU" sz="2800" smtClean="0">
                <a:solidFill>
                  <a:schemeClr val="folHlink"/>
                </a:solidFill>
              </a:rPr>
              <a:t>Уровень образования</a:t>
            </a:r>
            <a:r>
              <a:rPr lang="ru-RU" sz="2800" smtClean="0"/>
              <a:t>. </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5"/>
          <p:cNvSpPr>
            <a:spLocks noGrp="1"/>
          </p:cNvSpPr>
          <p:nvPr>
            <p:ph type="sldNum" sz="quarter" idx="12"/>
          </p:nvPr>
        </p:nvSpPr>
        <p:spPr/>
        <p:txBody>
          <a:bodyPr/>
          <a:lstStyle/>
          <a:p>
            <a:pPr>
              <a:defRPr/>
            </a:pPr>
            <a:fld id="{4D3E1D12-262C-4E74-A2BD-7FCED65DEAE3}" type="slidenum">
              <a:rPr lang="ru-RU"/>
              <a:pPr>
                <a:defRPr/>
              </a:pPr>
              <a:t>57</a:t>
            </a:fld>
            <a:endParaRPr lang="ru-RU"/>
          </a:p>
        </p:txBody>
      </p:sp>
      <p:pic>
        <p:nvPicPr>
          <p:cNvPr id="87041" name="Picture 2" descr="C:\Users\SAMSUNG\Desktop\getImage.jpg"/>
          <p:cNvPicPr>
            <a:picLocks noGrp="1" noChangeAspect="1" noChangeArrowheads="1"/>
          </p:cNvPicPr>
          <p:nvPr>
            <p:ph idx="1"/>
          </p:nvPr>
        </p:nvPicPr>
        <p:blipFill>
          <a:blip r:embed="rId2"/>
          <a:srcRect/>
          <a:stretch>
            <a:fillRect/>
          </a:stretch>
        </p:blipFill>
        <p:spPr>
          <a:xfrm>
            <a:off x="0" y="0"/>
            <a:ext cx="9144000" cy="7035800"/>
          </a:xfr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5"/>
          <p:cNvSpPr>
            <a:spLocks noGrp="1"/>
          </p:cNvSpPr>
          <p:nvPr>
            <p:ph type="sldNum" sz="quarter" idx="12"/>
          </p:nvPr>
        </p:nvSpPr>
        <p:spPr/>
        <p:txBody>
          <a:bodyPr/>
          <a:lstStyle/>
          <a:p>
            <a:pPr>
              <a:defRPr/>
            </a:pPr>
            <a:fld id="{233602D9-695C-4FC2-9970-0B7A8142F9F3}" type="slidenum">
              <a:rPr lang="ru-RU"/>
              <a:pPr>
                <a:defRPr/>
              </a:pPr>
              <a:t>58</a:t>
            </a:fld>
            <a:endParaRPr lang="ru-RU"/>
          </a:p>
        </p:txBody>
      </p:sp>
      <p:sp>
        <p:nvSpPr>
          <p:cNvPr id="88065" name="Содержимое 2"/>
          <p:cNvSpPr>
            <a:spLocks noGrp="1"/>
          </p:cNvSpPr>
          <p:nvPr>
            <p:ph idx="1"/>
          </p:nvPr>
        </p:nvSpPr>
        <p:spPr>
          <a:xfrm>
            <a:off x="0" y="260350"/>
            <a:ext cx="6948488" cy="4525963"/>
          </a:xfrm>
        </p:spPr>
        <p:txBody>
          <a:bodyPr/>
          <a:lstStyle/>
          <a:p>
            <a:pPr eaLnBrk="1" hangingPunct="1">
              <a:buFont typeface="Arial" charset="0"/>
              <a:buNone/>
            </a:pPr>
            <a:r>
              <a:rPr lang="ru-RU" sz="3600" b="1" smtClean="0">
                <a:solidFill>
                  <a:srgbClr val="0000FF"/>
                </a:solidFill>
              </a:rPr>
              <a:t>Многие ли ожидают от старости чего-то хорошего?</a:t>
            </a:r>
            <a:r>
              <a:rPr lang="ru-RU" sz="3600" b="1" smtClean="0"/>
              <a:t> Однако у нас есть веские основания относиться к ней с большим оптимизмом, убеждены Владимир Яковлев и герои его фотопроекта </a:t>
            </a:r>
            <a:r>
              <a:rPr lang="ru-RU" sz="3600" b="1" smtClean="0">
                <a:solidFill>
                  <a:srgbClr val="FF3300"/>
                </a:solidFill>
              </a:rPr>
              <a:t>«Возраст счастья».</a:t>
            </a:r>
            <a:endParaRPr lang="ru-RU" sz="3600" smtClean="0">
              <a:solidFill>
                <a:srgbClr val="FF3300"/>
              </a:solidFill>
            </a:endParaRPr>
          </a:p>
        </p:txBody>
      </p:sp>
      <p:pic>
        <p:nvPicPr>
          <p:cNvPr id="88066" name="Picture 3" descr="C:\Users\SAMSUNG\Desktop\227369.jpg"/>
          <p:cNvPicPr>
            <a:picLocks noChangeAspect="1" noChangeArrowheads="1"/>
          </p:cNvPicPr>
          <p:nvPr/>
        </p:nvPicPr>
        <p:blipFill>
          <a:blip r:embed="rId2"/>
          <a:srcRect/>
          <a:stretch>
            <a:fillRect/>
          </a:stretch>
        </p:blipFill>
        <p:spPr bwMode="auto">
          <a:xfrm>
            <a:off x="7048500" y="1916113"/>
            <a:ext cx="2095500" cy="3200400"/>
          </a:xfrm>
          <a:prstGeom prst="rect">
            <a:avLst/>
          </a:prstGeom>
          <a:noFill/>
          <a:ln w="9525">
            <a:noFill/>
            <a:miter lim="800000"/>
            <a:headEnd/>
            <a:tailEnd/>
          </a:ln>
        </p:spPr>
      </p:pic>
      <p:sp>
        <p:nvSpPr>
          <p:cNvPr id="88067" name="Прямоугольник 5"/>
          <p:cNvSpPr>
            <a:spLocks noChangeArrowheads="1"/>
          </p:cNvSpPr>
          <p:nvPr/>
        </p:nvSpPr>
        <p:spPr bwMode="auto">
          <a:xfrm>
            <a:off x="4356100" y="5103813"/>
            <a:ext cx="4572000" cy="1739900"/>
          </a:xfrm>
          <a:prstGeom prst="rect">
            <a:avLst/>
          </a:prstGeom>
          <a:noFill/>
          <a:ln w="9525">
            <a:noFill/>
            <a:miter lim="800000"/>
            <a:headEnd/>
            <a:tailEnd/>
          </a:ln>
        </p:spPr>
        <p:txBody>
          <a:bodyPr>
            <a:spAutoFit/>
          </a:bodyPr>
          <a:lstStyle/>
          <a:p>
            <a:r>
              <a:rPr lang="ru-RU">
                <a:solidFill>
                  <a:schemeClr val="folHlink"/>
                </a:solidFill>
                <a:latin typeface="Calibri" pitchFamily="34" charset="0"/>
              </a:rPr>
              <a:t>Владимир Яковлев, журналист, издатель, медиаменеджер. Основатель Издательского дома «КоммерсантЪ», первый главный редактор газеты «КоммерсантЪ». Другие его идеи – медиагруппа «Живи!», журнал, сайт и сообщество «Сноб».</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1A7A8BB9-2DED-4CB0-B835-2A03B568E34A}" type="slidenum">
              <a:rPr lang="ru-RU"/>
              <a:pPr>
                <a:defRPr/>
              </a:pPr>
              <a:t>59</a:t>
            </a:fld>
            <a:endParaRPr lang="ru-RU"/>
          </a:p>
        </p:txBody>
      </p:sp>
      <p:sp>
        <p:nvSpPr>
          <p:cNvPr id="89089" name="Содержимое 2"/>
          <p:cNvSpPr>
            <a:spLocks noGrp="1"/>
          </p:cNvSpPr>
          <p:nvPr>
            <p:ph idx="1"/>
          </p:nvPr>
        </p:nvSpPr>
        <p:spPr>
          <a:xfrm>
            <a:off x="457200" y="1600200"/>
            <a:ext cx="6851650" cy="4525963"/>
          </a:xfrm>
        </p:spPr>
        <p:txBody>
          <a:bodyPr/>
          <a:lstStyle/>
          <a:p>
            <a:pPr eaLnBrk="1" hangingPunct="1">
              <a:lnSpc>
                <a:spcPct val="90000"/>
              </a:lnSpc>
              <a:buFont typeface="Arial" charset="0"/>
              <a:buNone/>
            </a:pPr>
            <a:endParaRPr lang="ru-RU" smtClean="0"/>
          </a:p>
          <a:p>
            <a:pPr eaLnBrk="1" hangingPunct="1">
              <a:lnSpc>
                <a:spcPct val="90000"/>
              </a:lnSpc>
              <a:buFont typeface="Arial" charset="0"/>
              <a:buNone/>
            </a:pPr>
            <a:r>
              <a:rPr lang="ru-RU" b="1" smtClean="0">
                <a:solidFill>
                  <a:srgbClr val="008000"/>
                </a:solidFill>
              </a:rPr>
              <a:t>«Возраст счастья» Владимир Яковлев</a:t>
            </a:r>
            <a:endParaRPr lang="ru-RU" smtClean="0">
              <a:solidFill>
                <a:srgbClr val="008000"/>
              </a:solidFill>
            </a:endParaRPr>
          </a:p>
          <a:p>
            <a:pPr eaLnBrk="1" hangingPunct="1">
              <a:lnSpc>
                <a:spcPct val="90000"/>
              </a:lnSpc>
            </a:pPr>
            <a:r>
              <a:rPr lang="ru-RU" smtClean="0"/>
              <a:t>Может ли старость быть счастливой, насыщенной, радостной? Задавшись этим вопросом, Владимир Яковлев и сам не предполагал, какими неожиданными окажутся ответы. Самые яркие из них составили книгу «Возраст счастья».</a:t>
            </a:r>
          </a:p>
        </p:txBody>
      </p:sp>
      <p:pic>
        <p:nvPicPr>
          <p:cNvPr id="89090" name="Picture 2" descr="C:\Users\SAMSUNG\Desktop\227373.jpg"/>
          <p:cNvPicPr>
            <a:picLocks noChangeAspect="1" noChangeArrowheads="1"/>
          </p:cNvPicPr>
          <p:nvPr/>
        </p:nvPicPr>
        <p:blipFill>
          <a:blip r:embed="rId2"/>
          <a:srcRect/>
          <a:stretch>
            <a:fillRect/>
          </a:stretch>
        </p:blipFill>
        <p:spPr bwMode="auto">
          <a:xfrm>
            <a:off x="7048500" y="0"/>
            <a:ext cx="2095500" cy="320040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31BF9100-4D45-4FDC-A939-1EAFCE1F9DB5}" type="slidenum">
              <a:rPr lang="ru-RU"/>
              <a:pPr>
                <a:defRPr/>
              </a:pPr>
              <a:t>6</a:t>
            </a:fld>
            <a:endParaRPr lang="ru-RU"/>
          </a:p>
        </p:txBody>
      </p:sp>
      <p:sp>
        <p:nvSpPr>
          <p:cNvPr id="19457" name="Rectangle 2"/>
          <p:cNvSpPr>
            <a:spLocks noGrp="1" noChangeArrowheads="1"/>
          </p:cNvSpPr>
          <p:nvPr>
            <p:ph type="title"/>
          </p:nvPr>
        </p:nvSpPr>
        <p:spPr>
          <a:xfrm>
            <a:off x="684213" y="0"/>
            <a:ext cx="8229600" cy="1371600"/>
          </a:xfrm>
        </p:spPr>
        <p:txBody>
          <a:bodyPr/>
          <a:lstStyle/>
          <a:p>
            <a:r>
              <a:rPr lang="ru-RU" sz="4000" b="1" smtClean="0"/>
              <a:t>стадии развития по Эриксону</a:t>
            </a:r>
            <a:r>
              <a:rPr lang="ru-RU" sz="4000" smtClean="0"/>
              <a:t> </a:t>
            </a:r>
          </a:p>
        </p:txBody>
      </p:sp>
      <p:graphicFrame>
        <p:nvGraphicFramePr>
          <p:cNvPr id="110595" name="Group 3"/>
          <p:cNvGraphicFramePr>
            <a:graphicFrameLocks noGrp="1"/>
          </p:cNvGraphicFramePr>
          <p:nvPr/>
        </p:nvGraphicFramePr>
        <p:xfrm>
          <a:off x="0" y="1531938"/>
          <a:ext cx="9144000" cy="5318125"/>
        </p:xfrm>
        <a:graphic>
          <a:graphicData uri="http://schemas.openxmlformats.org/drawingml/2006/table">
            <a:tbl>
              <a:tblPr/>
              <a:tblGrid>
                <a:gridCol w="2286000"/>
                <a:gridCol w="2284413"/>
                <a:gridCol w="2287587"/>
                <a:gridCol w="2286000"/>
              </a:tblGrid>
              <a:tr h="2057400">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Стадия 4 </a:t>
                      </a:r>
                    </a:p>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2000" b="0" i="0" u="none" strike="noStrike" cap="none" normalizeH="0" baseline="0" smtClean="0">
                          <a:ln>
                            <a:noFill/>
                          </a:ln>
                          <a:solidFill>
                            <a:srgbClr val="0000FF"/>
                          </a:solidFill>
                          <a:effectLst/>
                          <a:latin typeface="Times New Roman" pitchFamily="18" charset="0"/>
                          <a:cs typeface="Times New Roman" pitchFamily="18" charset="0"/>
                        </a:rPr>
                        <a:t>(от 6 до 11 лет)</a:t>
                      </a:r>
                      <a:endParaRPr kumimoji="0" lang="ru-RU" sz="2000" b="0" i="0" u="none" strike="noStrike" cap="none" normalizeH="0" baseline="0" smtClean="0">
                        <a:ln>
                          <a:noFill/>
                        </a:ln>
                        <a:solidFill>
                          <a:srgbClr val="0000FF"/>
                        </a:solidFill>
                        <a:effectLst/>
                        <a:latin typeface="Calibri" pitchFamily="3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2000" b="0" i="0" u="none" strike="noStrike" cap="none" normalizeH="0" baseline="0" smtClean="0">
                          <a:ln>
                            <a:noFill/>
                          </a:ln>
                          <a:solidFill>
                            <a:srgbClr val="0000FF"/>
                          </a:solidFill>
                          <a:effectLst/>
                          <a:latin typeface="Times New Roman" pitchFamily="18" charset="0"/>
                          <a:cs typeface="Times New Roman" pitchFamily="18" charset="0"/>
                        </a:rPr>
                        <a:t>Могу ли я стать настолько умелым, чтобы выжить и приспособиться к миру? </a:t>
                      </a:r>
                      <a:endParaRPr kumimoji="0" lang="ru-RU" sz="2000" b="0" i="0" u="none" strike="noStrike" cap="none" normalizeH="0" baseline="0" smtClean="0">
                        <a:ln>
                          <a:noFill/>
                        </a:ln>
                        <a:solidFill>
                          <a:srgbClr val="0000FF"/>
                        </a:solidFill>
                        <a:effectLst/>
                        <a:latin typeface="Calibri" pitchFamily="3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Calibri"/>
                          <a:cs typeface="Times New Roman" pitchFamily="18" charset="0"/>
                        </a:rPr>
                        <a:t>·</a:t>
                      </a: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a:t>
                      </a:r>
                      <a:r>
                        <a:rPr kumimoji="0" lang="ru-RU" sz="1600" b="0" i="0" u="none" strike="noStrike" cap="none" normalizeH="0" baseline="0" smtClean="0">
                          <a:ln>
                            <a:noFill/>
                          </a:ln>
                          <a:solidFill>
                            <a:srgbClr val="008000"/>
                          </a:solidFill>
                          <a:effectLst/>
                          <a:latin typeface="Times New Roman" pitchFamily="18" charset="0"/>
                          <a:cs typeface="Times New Roman" pitchFamily="18" charset="0"/>
                        </a:rPr>
                        <a:t>Систематическое обучение и воспитание, наличие хороших примеров для подражания и поддержки. </a:t>
                      </a:r>
                    </a:p>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Calibri"/>
                          <a:cs typeface="Times New Roman" pitchFamily="18" charset="0"/>
                        </a:rPr>
                        <a:t>·</a:t>
                      </a: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Плохое обучение, отсутствие руководства </a:t>
                      </a:r>
                      <a:endParaRPr kumimoji="0" lang="ru-RU"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rgbClr val="008000"/>
                          </a:solidFill>
                          <a:effectLst/>
                          <a:latin typeface="Times New Roman" pitchFamily="18" charset="0"/>
                          <a:cs typeface="Times New Roman" pitchFamily="18" charset="0"/>
                        </a:rPr>
                        <a:t>Трудолюбие </a:t>
                      </a:r>
                      <a:br>
                        <a:rPr kumimoji="0" lang="ru-RU" sz="1600" b="0" i="0" u="none" strike="noStrike" cap="none" normalizeH="0" baseline="0" smtClean="0">
                          <a:ln>
                            <a:noFill/>
                          </a:ln>
                          <a:solidFill>
                            <a:srgbClr val="008000"/>
                          </a:solidFill>
                          <a:effectLst/>
                          <a:latin typeface="Times New Roman" pitchFamily="18" charset="0"/>
                          <a:cs typeface="Times New Roman" pitchFamily="18" charset="0"/>
                        </a:rPr>
                      </a:b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a:r>
                      <a:br>
                        <a:rPr kumimoji="0" lang="ru-RU" sz="1600" b="0" i="0" u="none" strike="noStrike" cap="none" normalizeH="0" baseline="0" smtClean="0">
                          <a:ln>
                            <a:noFill/>
                          </a:ln>
                          <a:solidFill>
                            <a:schemeClr val="tx1"/>
                          </a:solidFill>
                          <a:effectLst/>
                          <a:latin typeface="Times New Roman" pitchFamily="18" charset="0"/>
                          <a:cs typeface="Times New Roman" pitchFamily="18" charset="0"/>
                        </a:rPr>
                      </a:br>
                      <a:endParaRPr kumimoji="0" lang="ru-RU"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 typeface="Arial" charset="0"/>
                        <a:buNone/>
                        <a:tabLst/>
                      </a:pPr>
                      <a:endParaRPr kumimoji="0" lang="ru-RU"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 typeface="Arial" charset="0"/>
                        <a:buNone/>
                        <a:tabLst/>
                      </a:pPr>
                      <a:endParaRPr kumimoji="0" lang="ru-RU"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 typeface="Arial" charset="0"/>
                        <a:buNone/>
                        <a:tabLst/>
                      </a:pPr>
                      <a:endParaRPr kumimoji="0" lang="ru-RU"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Чувство неполноценности</a:t>
                      </a:r>
                      <a:endParaRPr kumimoji="0" lang="ru-RU"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3027363">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Стадия 5 </a:t>
                      </a:r>
                    </a:p>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2000" b="0" i="0" u="none" strike="noStrike" cap="none" normalizeH="0" baseline="0" smtClean="0">
                          <a:ln>
                            <a:noFill/>
                          </a:ln>
                          <a:solidFill>
                            <a:srgbClr val="0000FF"/>
                          </a:solidFill>
                          <a:effectLst/>
                          <a:latin typeface="Times New Roman" pitchFamily="18" charset="0"/>
                          <a:cs typeface="Times New Roman" pitchFamily="18" charset="0"/>
                        </a:rPr>
                        <a:t>(от 12 до 18 лет) </a:t>
                      </a:r>
                      <a:endParaRPr kumimoji="0" lang="ru-RU" sz="2000" b="0" i="0" u="none" strike="noStrike" cap="none" normalizeH="0" baseline="0" smtClean="0">
                        <a:ln>
                          <a:noFill/>
                        </a:ln>
                        <a:solidFill>
                          <a:srgbClr val="0000FF"/>
                        </a:solidFill>
                        <a:effectLst/>
                        <a:latin typeface="Calibri" pitchFamily="3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2000" b="0" i="0" u="none" strike="noStrike" cap="none" normalizeH="0" baseline="0" smtClean="0">
                          <a:ln>
                            <a:noFill/>
                          </a:ln>
                          <a:solidFill>
                            <a:srgbClr val="0000FF"/>
                          </a:solidFill>
                          <a:effectLst/>
                          <a:latin typeface="Times New Roman" pitchFamily="18" charset="0"/>
                          <a:cs typeface="Times New Roman" pitchFamily="18" charset="0"/>
                        </a:rPr>
                        <a:t>Кто я? Каковы мои убеждения, взгляды и позиции? </a:t>
                      </a:r>
                      <a:endParaRPr kumimoji="0" lang="ru-RU" sz="2000" b="0" i="0" u="none" strike="noStrike" cap="none" normalizeH="0" baseline="0" smtClean="0">
                        <a:ln>
                          <a:noFill/>
                        </a:ln>
                        <a:solidFill>
                          <a:srgbClr val="0000FF"/>
                        </a:solidFill>
                        <a:effectLst/>
                        <a:latin typeface="Calibri" pitchFamily="3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Calibri"/>
                          <a:cs typeface="Times New Roman" pitchFamily="18" charset="0"/>
                        </a:rPr>
                        <a:t>·</a:t>
                      </a: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a:t>
                      </a:r>
                      <a:r>
                        <a:rPr kumimoji="0" lang="ru-RU" sz="1600" b="0" i="0" u="none" strike="noStrike" cap="none" normalizeH="0" baseline="0" smtClean="0">
                          <a:ln>
                            <a:noFill/>
                          </a:ln>
                          <a:solidFill>
                            <a:srgbClr val="008000"/>
                          </a:solidFill>
                          <a:effectLst/>
                          <a:latin typeface="Times New Roman" pitchFamily="18" charset="0"/>
                          <a:cs typeface="Times New Roman" pitchFamily="18" charset="0"/>
                        </a:rPr>
                        <a:t>Внутренняя устойчивость и преемственность, наличие четко определенных половых моделей для подражания и положительная обратная связь. </a:t>
                      </a:r>
                    </a:p>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Calibri"/>
                          <a:cs typeface="Times New Roman" pitchFamily="18" charset="0"/>
                        </a:rPr>
                        <a:t>·</a:t>
                      </a: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Неясность цели, нечеткая обратная связь, неопределенные ожидания </a:t>
                      </a:r>
                      <a:endParaRPr kumimoji="0" lang="ru-RU"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rgbClr val="008000"/>
                          </a:solidFill>
                          <a:effectLst/>
                          <a:latin typeface="Times New Roman" pitchFamily="18" charset="0"/>
                          <a:cs typeface="Times New Roman" pitchFamily="18" charset="0"/>
                        </a:rPr>
                        <a:t>Идентичность </a:t>
                      </a:r>
                      <a:br>
                        <a:rPr kumimoji="0" lang="ru-RU" sz="1600" b="0" i="0" u="none" strike="noStrike" cap="none" normalizeH="0" baseline="0" smtClean="0">
                          <a:ln>
                            <a:noFill/>
                          </a:ln>
                          <a:solidFill>
                            <a:srgbClr val="008000"/>
                          </a:solidFill>
                          <a:effectLst/>
                          <a:latin typeface="Times New Roman" pitchFamily="18" charset="0"/>
                          <a:cs typeface="Times New Roman" pitchFamily="18" charset="0"/>
                        </a:rPr>
                      </a:b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a:r>
                      <a:br>
                        <a:rPr kumimoji="0" lang="ru-RU" sz="1600" b="0" i="0" u="none" strike="noStrike" cap="none" normalizeH="0" baseline="0" smtClean="0">
                          <a:ln>
                            <a:noFill/>
                          </a:ln>
                          <a:solidFill>
                            <a:schemeClr val="tx1"/>
                          </a:solidFill>
                          <a:effectLst/>
                          <a:latin typeface="Times New Roman" pitchFamily="18" charset="0"/>
                          <a:cs typeface="Times New Roman" pitchFamily="18" charset="0"/>
                        </a:rPr>
                      </a:br>
                      <a:endParaRPr kumimoji="0" lang="ru-RU"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 typeface="Arial" charset="0"/>
                        <a:buNone/>
                        <a:tabLst/>
                      </a:pPr>
                      <a:endParaRPr kumimoji="0" lang="ru-RU"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 typeface="Arial" charset="0"/>
                        <a:buNone/>
                        <a:tabLst/>
                      </a:pPr>
                      <a:endParaRPr kumimoji="0" lang="ru-RU"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 typeface="Arial" charset="0"/>
                        <a:buNone/>
                        <a:tabLst/>
                      </a:pPr>
                      <a:endParaRPr kumimoji="0" lang="ru-RU"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Смешение ролей</a:t>
                      </a:r>
                      <a:endParaRPr kumimoji="0" lang="ru-RU"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C0FFC61E-627D-4352-ABF7-4960C4E4ADA7}" type="slidenum">
              <a:rPr lang="ru-RU"/>
              <a:pPr>
                <a:defRPr/>
              </a:pPr>
              <a:t>60</a:t>
            </a:fld>
            <a:endParaRPr lang="ru-RU"/>
          </a:p>
        </p:txBody>
      </p:sp>
      <p:pic>
        <p:nvPicPr>
          <p:cNvPr id="90113" name="Picture 2" descr="C:\Users\SAMSUNG\Desktop\227371.jpg"/>
          <p:cNvPicPr>
            <a:picLocks noGrp="1" noChangeAspect="1" noChangeArrowheads="1"/>
          </p:cNvPicPr>
          <p:nvPr>
            <p:ph idx="1"/>
          </p:nvPr>
        </p:nvPicPr>
        <p:blipFill>
          <a:blip r:embed="rId2"/>
          <a:srcRect/>
          <a:stretch>
            <a:fillRect/>
          </a:stretch>
        </p:blipFill>
        <p:spPr>
          <a:xfrm>
            <a:off x="0" y="0"/>
            <a:ext cx="3603625" cy="4724400"/>
          </a:xfrm>
        </p:spPr>
      </p:pic>
      <p:sp>
        <p:nvSpPr>
          <p:cNvPr id="90114" name="Прямоугольник 4"/>
          <p:cNvSpPr>
            <a:spLocks noChangeArrowheads="1"/>
          </p:cNvSpPr>
          <p:nvPr/>
        </p:nvSpPr>
        <p:spPr bwMode="auto">
          <a:xfrm>
            <a:off x="3779838" y="0"/>
            <a:ext cx="5148262" cy="6188075"/>
          </a:xfrm>
          <a:prstGeom prst="rect">
            <a:avLst/>
          </a:prstGeom>
          <a:noFill/>
          <a:ln w="9525">
            <a:noFill/>
            <a:miter lim="800000"/>
            <a:headEnd/>
            <a:tailEnd/>
          </a:ln>
        </p:spPr>
        <p:txBody>
          <a:bodyPr>
            <a:spAutoFit/>
          </a:bodyPr>
          <a:lstStyle/>
          <a:p>
            <a:r>
              <a:rPr lang="ru-RU" sz="2000">
                <a:solidFill>
                  <a:srgbClr val="FF3300"/>
                </a:solidFill>
                <a:latin typeface="Calibri" pitchFamily="34" charset="0"/>
              </a:rPr>
              <a:t>Хедда Болгар, 103 года, США, Лос-Анджелес</a:t>
            </a:r>
          </a:p>
          <a:p>
            <a:r>
              <a:rPr lang="ru-RU" sz="2000">
                <a:latin typeface="Calibri" pitchFamily="34" charset="0"/>
              </a:rPr>
              <a:t>«Люди много говорят о том, что мы с возрастом теряем, и забывают о том, что мы приобретаем. Это несправедливо. С годами мы получаем независимость, становимся менее тревожными. Возраст дает отличную возможность подумать о своей жизни, перестать злиться на себя за неправильные решения и избавиться от чувства вины».</a:t>
            </a:r>
          </a:p>
          <a:p>
            <a:r>
              <a:rPr lang="ru-RU" sz="2000">
                <a:latin typeface="Calibri" pitchFamily="34" charset="0"/>
              </a:rPr>
              <a:t>Хедда Болгар – известный психоаналитик.Свой диплом она получила в Вене в 1936 году. Ее стаж работы с психологическим здоровьем составляет больше 75 лет.</a:t>
            </a:r>
          </a:p>
          <a:p>
            <a:r>
              <a:rPr lang="ru-RU" sz="2000">
                <a:latin typeface="Calibri" pitchFamily="34" charset="0"/>
              </a:rPr>
              <a:t>Сейчас у Хедды много пациентов. Некоторые из них пожилые. По мнению Хедды Болгар, чтобы жить долго и счастливо, самое главное – это научиться принимать происходящее и не слишком переживать из-за трудностей. Особенно из-за того, что еще не произошло</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5"/>
          <p:cNvSpPr>
            <a:spLocks noGrp="1"/>
          </p:cNvSpPr>
          <p:nvPr>
            <p:ph type="sldNum" sz="quarter" idx="12"/>
          </p:nvPr>
        </p:nvSpPr>
        <p:spPr/>
        <p:txBody>
          <a:bodyPr/>
          <a:lstStyle/>
          <a:p>
            <a:pPr>
              <a:defRPr/>
            </a:pPr>
            <a:fld id="{41B071CB-480A-4C12-86BA-A298DFDD4FFA}" type="slidenum">
              <a:rPr lang="ru-RU"/>
              <a:pPr>
                <a:defRPr/>
              </a:pPr>
              <a:t>61</a:t>
            </a:fld>
            <a:endParaRPr lang="ru-RU"/>
          </a:p>
        </p:txBody>
      </p:sp>
      <p:pic>
        <p:nvPicPr>
          <p:cNvPr id="91137" name="Picture 2" descr="C:\Users\SAMSUNG\Desktop\bit-schastlivim-v-pozhilom-vozraste.jpg"/>
          <p:cNvPicPr>
            <a:picLocks noGrp="1" noChangeAspect="1" noChangeArrowheads="1"/>
          </p:cNvPicPr>
          <p:nvPr>
            <p:ph idx="1"/>
          </p:nvPr>
        </p:nvPicPr>
        <p:blipFill>
          <a:blip r:embed="rId2"/>
          <a:srcRect/>
          <a:stretch>
            <a:fillRect/>
          </a:stretch>
        </p:blipFill>
        <p:spPr>
          <a:xfrm>
            <a:off x="4284663" y="2673350"/>
            <a:ext cx="5580062" cy="4184650"/>
          </a:xfrm>
        </p:spPr>
      </p:pic>
      <p:sp>
        <p:nvSpPr>
          <p:cNvPr id="91138" name="Прямоугольник 4"/>
          <p:cNvSpPr>
            <a:spLocks noChangeArrowheads="1"/>
          </p:cNvSpPr>
          <p:nvPr/>
        </p:nvSpPr>
        <p:spPr bwMode="auto">
          <a:xfrm>
            <a:off x="323850" y="1628775"/>
            <a:ext cx="5111750" cy="2528888"/>
          </a:xfrm>
          <a:prstGeom prst="rect">
            <a:avLst/>
          </a:prstGeom>
          <a:noFill/>
          <a:ln w="9525">
            <a:noFill/>
            <a:miter lim="800000"/>
            <a:headEnd/>
            <a:tailEnd/>
          </a:ln>
        </p:spPr>
        <p:txBody>
          <a:bodyPr>
            <a:spAutoFit/>
          </a:bodyPr>
          <a:lstStyle/>
          <a:p>
            <a:r>
              <a:rPr lang="ru-RU" sz="3200">
                <a:solidFill>
                  <a:schemeClr val="folHlink"/>
                </a:solidFill>
                <a:latin typeface="Calibri" pitchFamily="34" charset="0"/>
              </a:rPr>
              <a:t>Если бы я постоянно думала о своем возрасте,</a:t>
            </a:r>
            <a:br>
              <a:rPr lang="ru-RU" sz="3200">
                <a:solidFill>
                  <a:schemeClr val="folHlink"/>
                </a:solidFill>
                <a:latin typeface="Calibri" pitchFamily="34" charset="0"/>
              </a:rPr>
            </a:br>
            <a:r>
              <a:rPr lang="ru-RU" sz="3200">
                <a:solidFill>
                  <a:schemeClr val="folHlink"/>
                </a:solidFill>
                <a:latin typeface="Calibri" pitchFamily="34" charset="0"/>
              </a:rPr>
              <a:t>не решилась бы сесть на велосипед. Но я не думаю.</a:t>
            </a:r>
            <a:br>
              <a:rPr lang="ru-RU" sz="3200">
                <a:solidFill>
                  <a:schemeClr val="folHlink"/>
                </a:solidFill>
                <a:latin typeface="Calibri" pitchFamily="34" charset="0"/>
              </a:rPr>
            </a:br>
            <a:r>
              <a:rPr lang="ru-RU" sz="3200" i="1">
                <a:latin typeface="Calibri" pitchFamily="34" charset="0"/>
              </a:rPr>
              <a:t>Марина Войханская, 77 лет</a:t>
            </a:r>
            <a:endParaRPr lang="ru-RU" sz="3200">
              <a:latin typeface="Calibri" pitchFamily="34" charset="0"/>
            </a:endParaRPr>
          </a:p>
        </p:txBody>
      </p:sp>
      <p:sp>
        <p:nvSpPr>
          <p:cNvPr id="91139" name="Rectangle 5"/>
          <p:cNvSpPr>
            <a:spLocks noChangeArrowheads="1"/>
          </p:cNvSpPr>
          <p:nvPr/>
        </p:nvSpPr>
        <p:spPr bwMode="auto">
          <a:xfrm>
            <a:off x="0" y="0"/>
            <a:ext cx="9180513" cy="1406525"/>
          </a:xfrm>
          <a:prstGeom prst="rect">
            <a:avLst/>
          </a:prstGeom>
          <a:noFill/>
          <a:ln w="9525">
            <a:noFill/>
            <a:miter lim="800000"/>
            <a:headEnd/>
            <a:tailEnd/>
          </a:ln>
        </p:spPr>
        <p:txBody>
          <a:bodyPr>
            <a:spAutoFit/>
          </a:bodyPr>
          <a:lstStyle/>
          <a:p>
            <a:pPr>
              <a:lnSpc>
                <a:spcPct val="80000"/>
              </a:lnSpc>
              <a:spcBef>
                <a:spcPct val="20000"/>
              </a:spcBef>
              <a:buFont typeface="Arial" charset="0"/>
              <a:buNone/>
            </a:pPr>
            <a:r>
              <a:rPr lang="ru-RU">
                <a:solidFill>
                  <a:schemeClr val="hlink"/>
                </a:solidFill>
              </a:rPr>
              <a:t>Каждая история в книге несет в себе стимул для изменения жизни в лучшую сторону и рассказывает о невероятном опыте обучения в старости, положительных эмоциях, первого прыжка с парашютом в 97 лет, начала карьеры художника после 70, восхождения на Эверест в 77 лет и т.д. Все эти люди после 60-тиетнего возраста смогли вести интересный образ жизни, став уже в пожилом возрасте марафонцами, бизнесменами, шоуменами, танцорами, парашютистами…</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67EC6E47-4AA5-4FBC-BE99-E1F2BFDF7988}" type="slidenum">
              <a:rPr lang="ru-RU"/>
              <a:pPr>
                <a:defRPr/>
              </a:pPr>
              <a:t>62</a:t>
            </a:fld>
            <a:endParaRPr lang="ru-RU"/>
          </a:p>
        </p:txBody>
      </p:sp>
      <p:sp>
        <p:nvSpPr>
          <p:cNvPr id="94209" name="Rectangle 2"/>
          <p:cNvSpPr>
            <a:spLocks noGrp="1"/>
          </p:cNvSpPr>
          <p:nvPr>
            <p:ph type="title"/>
          </p:nvPr>
        </p:nvSpPr>
        <p:spPr>
          <a:xfrm>
            <a:off x="611188" y="0"/>
            <a:ext cx="8229600" cy="836613"/>
          </a:xfrm>
        </p:spPr>
        <p:txBody>
          <a:bodyPr/>
          <a:lstStyle/>
          <a:p>
            <a:r>
              <a:rPr lang="ru-RU" smtClean="0"/>
              <a:t>К. Г. Юнг </a:t>
            </a:r>
          </a:p>
        </p:txBody>
      </p:sp>
      <p:sp>
        <p:nvSpPr>
          <p:cNvPr id="94210" name="Rectangle 3"/>
          <p:cNvSpPr>
            <a:spLocks noGrp="1"/>
          </p:cNvSpPr>
          <p:nvPr>
            <p:ph type="body" idx="1"/>
          </p:nvPr>
        </p:nvSpPr>
        <p:spPr>
          <a:xfrm>
            <a:off x="-107950" y="836613"/>
            <a:ext cx="9072563" cy="6021387"/>
          </a:xfrm>
        </p:spPr>
        <p:txBody>
          <a:bodyPr/>
          <a:lstStyle/>
          <a:p>
            <a:pPr algn="ctr">
              <a:lnSpc>
                <a:spcPct val="80000"/>
              </a:lnSpc>
              <a:buFont typeface="Arial" charset="0"/>
              <a:buNone/>
            </a:pPr>
            <a:r>
              <a:rPr lang="ru-RU" sz="1800" i="1" smtClean="0"/>
              <a:t>    “</a:t>
            </a:r>
            <a:r>
              <a:rPr lang="ru-RU" sz="2400" i="1" smtClean="0"/>
              <a:t>Мы постоянно узнаем о себе что-то новое. </a:t>
            </a:r>
            <a:r>
              <a:rPr lang="ru-RU" sz="2400" i="1" smtClean="0">
                <a:solidFill>
                  <a:srgbClr val="0000FF"/>
                </a:solidFill>
              </a:rPr>
              <a:t>Год за годом открывается нечто такое, чего мы раньше не знали</a:t>
            </a:r>
            <a:r>
              <a:rPr lang="ru-RU" sz="2400" i="1" smtClean="0"/>
              <a:t>. </a:t>
            </a:r>
          </a:p>
          <a:p>
            <a:pPr algn="ctr">
              <a:lnSpc>
                <a:spcPct val="80000"/>
              </a:lnSpc>
              <a:buFont typeface="Arial" charset="0"/>
              <a:buNone/>
            </a:pPr>
            <a:r>
              <a:rPr lang="ru-RU" sz="2400" i="1" smtClean="0"/>
              <a:t>Нам всякий раз кажется, что вот теперь-то нашим открытиям наступил конец, но этого никогда не будет. Мы продолжаем обнаруживать в себе то одно, то другое, порой переживая потрясения. Это говорит о том, </a:t>
            </a:r>
            <a:r>
              <a:rPr lang="ru-RU" sz="2400" i="1" smtClean="0">
                <a:solidFill>
                  <a:srgbClr val="0000FF"/>
                </a:solidFill>
              </a:rPr>
              <a:t>что всегда остается часть нашей личности, которая по-прежнему бессознательна, которая по-прежнему находится в становлении. </a:t>
            </a:r>
          </a:p>
          <a:p>
            <a:pPr algn="ctr">
              <a:lnSpc>
                <a:spcPct val="80000"/>
              </a:lnSpc>
              <a:buFont typeface="Arial" charset="0"/>
              <a:buNone/>
            </a:pPr>
            <a:r>
              <a:rPr lang="ru-RU" sz="2400" i="1" smtClean="0"/>
              <a:t>Мы незавершенны; мы растем и изменяемся. Хотя та будущая личность, которой мы будем когда-то, уже присутствует в нас, просто она пока что остается в тени. Это подобно бегущему кадру в фильме. Будущая личность не видна, но мы движемся вперед, где вот-вот начнут вырисовываться ее очертания. </a:t>
            </a:r>
          </a:p>
          <a:p>
            <a:pPr algn="ctr">
              <a:lnSpc>
                <a:spcPct val="80000"/>
              </a:lnSpc>
              <a:buFont typeface="Arial" charset="0"/>
              <a:buNone/>
            </a:pPr>
            <a:r>
              <a:rPr lang="ru-RU" sz="2400" i="1" smtClean="0"/>
              <a:t>Таковы потенциалы темной стороны эго. </a:t>
            </a:r>
          </a:p>
          <a:p>
            <a:pPr algn="ctr">
              <a:lnSpc>
                <a:spcPct val="80000"/>
              </a:lnSpc>
              <a:buFont typeface="Arial" charset="0"/>
              <a:buNone/>
            </a:pPr>
            <a:r>
              <a:rPr lang="ru-RU" sz="2400" i="1" smtClean="0">
                <a:solidFill>
                  <a:srgbClr val="0000FF"/>
                </a:solidFill>
              </a:rPr>
              <a:t>Мы знаем, какими мы были, но не знаем, какими станем!”</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E1846821-A9E2-4037-88C5-E99512F9836D}" type="slidenum">
              <a:rPr lang="ru-RU"/>
              <a:pPr>
                <a:defRPr/>
              </a:pPr>
              <a:t>7</a:t>
            </a:fld>
            <a:endParaRPr lang="ru-RU"/>
          </a:p>
        </p:txBody>
      </p:sp>
      <p:sp>
        <p:nvSpPr>
          <p:cNvPr id="20481" name="Rectangle 2"/>
          <p:cNvSpPr>
            <a:spLocks noGrp="1" noChangeArrowheads="1"/>
          </p:cNvSpPr>
          <p:nvPr>
            <p:ph type="title"/>
          </p:nvPr>
        </p:nvSpPr>
        <p:spPr>
          <a:xfrm>
            <a:off x="468313" y="0"/>
            <a:ext cx="8229600" cy="1371600"/>
          </a:xfrm>
        </p:spPr>
        <p:txBody>
          <a:bodyPr/>
          <a:lstStyle/>
          <a:p>
            <a:r>
              <a:rPr lang="ru-RU" sz="4000" b="1" smtClean="0"/>
              <a:t>стадии развития по Эриксону</a:t>
            </a:r>
            <a:r>
              <a:rPr lang="ru-RU" sz="4000" smtClean="0"/>
              <a:t> </a:t>
            </a:r>
          </a:p>
        </p:txBody>
      </p:sp>
      <p:graphicFrame>
        <p:nvGraphicFramePr>
          <p:cNvPr id="20508" name="Group 28"/>
          <p:cNvGraphicFramePr>
            <a:graphicFrameLocks noGrp="1"/>
          </p:cNvGraphicFramePr>
          <p:nvPr/>
        </p:nvGraphicFramePr>
        <p:xfrm>
          <a:off x="0" y="1268413"/>
          <a:ext cx="9144000" cy="5751512"/>
        </p:xfrm>
        <a:graphic>
          <a:graphicData uri="http://schemas.openxmlformats.org/drawingml/2006/table">
            <a:tbl>
              <a:tblPr/>
              <a:tblGrid>
                <a:gridCol w="2286000"/>
                <a:gridCol w="2284413"/>
                <a:gridCol w="2287587"/>
                <a:gridCol w="2286000"/>
              </a:tblGrid>
              <a:tr h="1262063">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Стадия 6 </a:t>
                      </a:r>
                    </a:p>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2000" b="0" i="0" u="none" strike="noStrike" cap="none" normalizeH="0" baseline="0" smtClean="0">
                          <a:ln>
                            <a:noFill/>
                          </a:ln>
                          <a:solidFill>
                            <a:srgbClr val="0000FF"/>
                          </a:solidFill>
                          <a:effectLst/>
                          <a:latin typeface="Times New Roman" pitchFamily="18" charset="0"/>
                          <a:cs typeface="Times New Roman" pitchFamily="18" charset="0"/>
                        </a:rPr>
                        <a:t>(ранняя взрослость) </a:t>
                      </a:r>
                    </a:p>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Calibri" pitchFamily="34" charset="0"/>
                        </a:rPr>
                        <a:t>(от 20 до 40-45 лет); </a:t>
                      </a: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2000" b="0" i="0" u="none" strike="noStrike" cap="none" normalizeH="0" baseline="0" smtClean="0">
                          <a:ln>
                            <a:noFill/>
                          </a:ln>
                          <a:solidFill>
                            <a:srgbClr val="0000FF"/>
                          </a:solidFill>
                          <a:effectLst/>
                          <a:latin typeface="Times New Roman" pitchFamily="18" charset="0"/>
                          <a:cs typeface="Times New Roman" pitchFamily="18" charset="0"/>
                        </a:rPr>
                        <a:t>Могу ли я полностью отдать себя другому человеку?</a:t>
                      </a:r>
                      <a:r>
                        <a:rPr kumimoji="0" lang="ru-RU" sz="20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20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Calibri" pitchFamily="34" charset="0"/>
                          <a:cs typeface="Times New Roman" pitchFamily="18" charset="0"/>
                        </a:rPr>
                        <a:t>·</a:t>
                      </a: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a:t>
                      </a:r>
                      <a:r>
                        <a:rPr kumimoji="0" lang="ru-RU" sz="1600" b="0" i="0" u="none" strike="noStrike" cap="none" normalizeH="0" baseline="0" smtClean="0">
                          <a:ln>
                            <a:noFill/>
                          </a:ln>
                          <a:solidFill>
                            <a:srgbClr val="008000"/>
                          </a:solidFill>
                          <a:effectLst/>
                          <a:latin typeface="Times New Roman" pitchFamily="18" charset="0"/>
                          <a:cs typeface="Times New Roman" pitchFamily="18" charset="0"/>
                        </a:rPr>
                        <a:t>Душевная теплота, понимание, доверие.</a:t>
                      </a: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Calibri" pitchFamily="34" charset="0"/>
                          <a:cs typeface="Times New Roman" pitchFamily="18" charset="0"/>
                        </a:rPr>
                        <a:t>·</a:t>
                      </a: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Одиночество, остракизм </a:t>
                      </a:r>
                      <a:endParaRPr kumimoji="0" lang="ru-RU"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rgbClr val="008000"/>
                          </a:solidFill>
                          <a:effectLst/>
                          <a:latin typeface="Times New Roman" pitchFamily="18" charset="0"/>
                          <a:cs typeface="Times New Roman" pitchFamily="18" charset="0"/>
                        </a:rPr>
                        <a:t>Близость </a:t>
                      </a:r>
                      <a:br>
                        <a:rPr kumimoji="0" lang="ru-RU" sz="1600" b="0" i="0" u="none" strike="noStrike" cap="none" normalizeH="0" baseline="0" smtClean="0">
                          <a:ln>
                            <a:noFill/>
                          </a:ln>
                          <a:solidFill>
                            <a:srgbClr val="008000"/>
                          </a:solidFill>
                          <a:effectLst/>
                          <a:latin typeface="Times New Roman" pitchFamily="18" charset="0"/>
                          <a:cs typeface="Times New Roman" pitchFamily="18" charset="0"/>
                        </a:rPr>
                      </a:b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a:r>
                      <a:br>
                        <a:rPr kumimoji="0" lang="ru-RU" sz="1600" b="0" i="0" u="none" strike="noStrike" cap="none" normalizeH="0" baseline="0" smtClean="0">
                          <a:ln>
                            <a:noFill/>
                          </a:ln>
                          <a:solidFill>
                            <a:schemeClr val="tx1"/>
                          </a:solidFill>
                          <a:effectLst/>
                          <a:latin typeface="Times New Roman" pitchFamily="18" charset="0"/>
                          <a:cs typeface="Times New Roman" pitchFamily="18" charset="0"/>
                        </a:rPr>
                      </a:b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Изоляция </a:t>
                      </a:r>
                      <a:endParaRPr kumimoji="0" lang="ru-RU"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1263650">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Стадия 7 </a:t>
                      </a:r>
                    </a:p>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2000" b="0" i="0" u="none" strike="noStrike" cap="none" normalizeH="0" baseline="0" smtClean="0">
                          <a:ln>
                            <a:noFill/>
                          </a:ln>
                          <a:solidFill>
                            <a:srgbClr val="0000FF"/>
                          </a:solidFill>
                          <a:effectLst/>
                          <a:latin typeface="Times New Roman" pitchFamily="18" charset="0"/>
                          <a:cs typeface="Times New Roman" pitchFamily="18" charset="0"/>
                        </a:rPr>
                        <a:t>(взрослость)</a:t>
                      </a:r>
                    </a:p>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2000" b="0" i="0" u="none" strike="noStrike" cap="none" normalizeH="0" baseline="0" smtClean="0">
                          <a:ln>
                            <a:noFill/>
                          </a:ln>
                          <a:solidFill>
                            <a:srgbClr val="0000FF"/>
                          </a:solidFill>
                          <a:effectLst/>
                          <a:latin typeface="Times New Roman" pitchFamily="18" charset="0"/>
                          <a:cs typeface="Times New Roman" pitchFamily="18" charset="0"/>
                        </a:rPr>
                        <a:t> </a:t>
                      </a:r>
                      <a:r>
                        <a:rPr kumimoji="0" lang="ru-RU" sz="1600" b="0" i="0" u="none" strike="noStrike" cap="none" normalizeH="0" baseline="0" smtClean="0">
                          <a:ln>
                            <a:noFill/>
                          </a:ln>
                          <a:solidFill>
                            <a:schemeClr val="tx1"/>
                          </a:solidFill>
                          <a:effectLst/>
                          <a:latin typeface="Calibri" pitchFamily="34" charset="0"/>
                        </a:rPr>
                        <a:t>(от 40-45 до 60 лет) </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endParaRPr kumimoji="0" lang="ru-RU" sz="2000" b="0" i="0" u="none" strike="noStrike" cap="none" normalizeH="0" baseline="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800" b="0" i="0" u="none" strike="noStrike" cap="none" normalizeH="0" baseline="0" smtClean="0">
                          <a:ln>
                            <a:noFill/>
                          </a:ln>
                          <a:solidFill>
                            <a:srgbClr val="0000FF"/>
                          </a:solidFill>
                          <a:effectLst/>
                          <a:latin typeface="Times New Roman" pitchFamily="18" charset="0"/>
                          <a:cs typeface="Times New Roman" pitchFamily="18" charset="0"/>
                        </a:rPr>
                        <a:t>Что я могу предложить будущим поколениям?</a:t>
                      </a:r>
                      <a:r>
                        <a:rPr kumimoji="0" lang="ru-RU" sz="18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8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Calibri" pitchFamily="34" charset="0"/>
                          <a:cs typeface="Times New Roman" pitchFamily="18" charset="0"/>
                        </a:rPr>
                        <a:t>·</a:t>
                      </a: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a:t>
                      </a:r>
                      <a:r>
                        <a:rPr kumimoji="0" lang="ru-RU" sz="1600" b="0" i="0" u="none" strike="noStrike" cap="none" normalizeH="0" baseline="0" smtClean="0">
                          <a:ln>
                            <a:noFill/>
                          </a:ln>
                          <a:solidFill>
                            <a:srgbClr val="008000"/>
                          </a:solidFill>
                          <a:effectLst/>
                          <a:latin typeface="Times New Roman" pitchFamily="18" charset="0"/>
                          <a:cs typeface="Times New Roman" pitchFamily="18" charset="0"/>
                        </a:rPr>
                        <a:t>Целеустремленность, продуктивность. </a:t>
                      </a:r>
                    </a:p>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Calibri" pitchFamily="34" charset="0"/>
                          <a:cs typeface="Times New Roman" pitchFamily="18" charset="0"/>
                        </a:rPr>
                        <a:t>·</a:t>
                      </a: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Обеднение личной жизни, регрессия </a:t>
                      </a:r>
                      <a:endParaRPr kumimoji="0" lang="ru-RU"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rgbClr val="008000"/>
                          </a:solidFill>
                          <a:effectLst/>
                          <a:latin typeface="Times New Roman" pitchFamily="18" charset="0"/>
                          <a:cs typeface="Times New Roman" pitchFamily="18" charset="0"/>
                        </a:rPr>
                        <a:t>Генеративность </a:t>
                      </a: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a:r>
                      <a:br>
                        <a:rPr kumimoji="0" lang="ru-RU" sz="1600" b="0" i="0" u="none" strike="noStrike" cap="none" normalizeH="0" baseline="0" smtClean="0">
                          <a:ln>
                            <a:noFill/>
                          </a:ln>
                          <a:solidFill>
                            <a:schemeClr val="tx1"/>
                          </a:solidFill>
                          <a:effectLst/>
                          <a:latin typeface="Times New Roman" pitchFamily="18" charset="0"/>
                          <a:cs typeface="Times New Roman" pitchFamily="18" charset="0"/>
                        </a:rPr>
                      </a:b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a:r>
                      <a:br>
                        <a:rPr kumimoji="0" lang="ru-RU" sz="1600" b="0" i="0" u="none" strike="noStrike" cap="none" normalizeH="0" baseline="0" smtClean="0">
                          <a:ln>
                            <a:noFill/>
                          </a:ln>
                          <a:solidFill>
                            <a:schemeClr val="tx1"/>
                          </a:solidFill>
                          <a:effectLst/>
                          <a:latin typeface="Times New Roman" pitchFamily="18" charset="0"/>
                          <a:cs typeface="Times New Roman" pitchFamily="18" charset="0"/>
                        </a:rPr>
                      </a:b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Стагнация </a:t>
                      </a:r>
                      <a:endParaRPr kumimoji="0" lang="ru-RU"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2947988">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Стадия 8 </a:t>
                      </a:r>
                    </a:p>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2000" b="0" i="0" u="none" strike="noStrike" cap="none" normalizeH="0" baseline="0" smtClean="0">
                          <a:ln>
                            <a:noFill/>
                          </a:ln>
                          <a:solidFill>
                            <a:srgbClr val="0000FF"/>
                          </a:solidFill>
                          <a:effectLst/>
                          <a:latin typeface="Times New Roman" pitchFamily="18" charset="0"/>
                          <a:cs typeface="Times New Roman" pitchFamily="18" charset="0"/>
                        </a:rPr>
                        <a:t>(зрелость) </a:t>
                      </a:r>
                    </a:p>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Calibri" pitchFamily="34" charset="0"/>
                        </a:rPr>
                        <a:t>поздняя взрослость (свыше 60 лет </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2000" b="0" i="0" u="none" strike="noStrike" cap="none" normalizeH="0" baseline="0" smtClean="0">
                          <a:ln>
                            <a:noFill/>
                          </a:ln>
                          <a:solidFill>
                            <a:srgbClr val="0000FF"/>
                          </a:solidFill>
                          <a:effectLst/>
                          <a:latin typeface="Times New Roman" pitchFamily="18" charset="0"/>
                          <a:cs typeface="Times New Roman" pitchFamily="18" charset="0"/>
                        </a:rPr>
                        <a:t>Доволен ли я прожитой жизнью? </a:t>
                      </a:r>
                      <a:endParaRPr kumimoji="0" lang="ru-RU" sz="2000" b="0" i="0" u="none" strike="noStrike" cap="none" normalizeH="0" baseline="0" smtClean="0">
                        <a:ln>
                          <a:noFill/>
                        </a:ln>
                        <a:solidFill>
                          <a:srgbClr val="0000FF"/>
                        </a:solidFill>
                        <a:effectLst/>
                        <a:latin typeface="Calibri" pitchFamily="3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Calibri" pitchFamily="34" charset="0"/>
                          <a:cs typeface="Times New Roman" pitchFamily="18" charset="0"/>
                        </a:rPr>
                        <a:t>·</a:t>
                      </a: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a:t>
                      </a:r>
                      <a:r>
                        <a:rPr kumimoji="0" lang="ru-RU" sz="1600" b="0" i="0" u="none" strike="noStrike" cap="none" normalizeH="0" baseline="0" smtClean="0">
                          <a:ln>
                            <a:noFill/>
                          </a:ln>
                          <a:solidFill>
                            <a:srgbClr val="008000"/>
                          </a:solidFill>
                          <a:effectLst/>
                          <a:latin typeface="Times New Roman" pitchFamily="18" charset="0"/>
                          <a:cs typeface="Times New Roman" pitchFamily="18" charset="0"/>
                        </a:rPr>
                        <a:t>Чувства завершенности жизненного пути, осуществления планов и целей, полноты и целостности. </a:t>
                      </a:r>
                    </a:p>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Calibri" pitchFamily="34" charset="0"/>
                          <a:cs typeface="Times New Roman" pitchFamily="18" charset="0"/>
                        </a:rPr>
                        <a:t>·</a:t>
                      </a: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Отсутствие завершенности, неудовлетворенность прожитой жизнью </a:t>
                      </a:r>
                      <a:endParaRPr kumimoji="0" lang="ru-RU"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rgbClr val="008000"/>
                          </a:solidFill>
                          <a:effectLst/>
                          <a:latin typeface="Times New Roman" pitchFamily="18" charset="0"/>
                          <a:cs typeface="Times New Roman" pitchFamily="18" charset="0"/>
                        </a:rPr>
                        <a:t>Целостность эго</a:t>
                      </a: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a:t>
                      </a:r>
                      <a:br>
                        <a:rPr kumimoji="0" lang="ru-RU" sz="1600" b="0" i="0" u="none" strike="noStrike" cap="none" normalizeH="0" baseline="0" smtClean="0">
                          <a:ln>
                            <a:noFill/>
                          </a:ln>
                          <a:solidFill>
                            <a:schemeClr val="tx1"/>
                          </a:solidFill>
                          <a:effectLst/>
                          <a:latin typeface="Times New Roman" pitchFamily="18" charset="0"/>
                          <a:cs typeface="Times New Roman" pitchFamily="18" charset="0"/>
                        </a:rPr>
                      </a:b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a:r>
                      <a:br>
                        <a:rPr kumimoji="0" lang="ru-RU" sz="1600" b="0" i="0" u="none" strike="noStrike" cap="none" normalizeH="0" baseline="0" smtClean="0">
                          <a:ln>
                            <a:noFill/>
                          </a:ln>
                          <a:solidFill>
                            <a:schemeClr val="tx1"/>
                          </a:solidFill>
                          <a:effectLst/>
                          <a:latin typeface="Times New Roman" pitchFamily="18" charset="0"/>
                          <a:cs typeface="Times New Roman" pitchFamily="18" charset="0"/>
                        </a:rPr>
                      </a:b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Отчаяние </a:t>
                      </a:r>
                      <a:endParaRPr kumimoji="0" lang="ru-RU"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FA1A085A-22B4-4F0F-98BA-3D9B8A1D19F6}" type="slidenum">
              <a:rPr lang="ru-RU"/>
              <a:pPr>
                <a:defRPr/>
              </a:pPr>
              <a:t>8</a:t>
            </a:fld>
            <a:endParaRPr lang="ru-RU"/>
          </a:p>
        </p:txBody>
      </p:sp>
      <p:sp>
        <p:nvSpPr>
          <p:cNvPr id="21505" name="Содержимое 2"/>
          <p:cNvSpPr>
            <a:spLocks noGrp="1"/>
          </p:cNvSpPr>
          <p:nvPr>
            <p:ph idx="1"/>
          </p:nvPr>
        </p:nvSpPr>
        <p:spPr>
          <a:xfrm>
            <a:off x="179388" y="188913"/>
            <a:ext cx="8507412" cy="5505450"/>
          </a:xfrm>
        </p:spPr>
        <p:txBody>
          <a:bodyPr/>
          <a:lstStyle/>
          <a:p>
            <a:pPr algn="ctr" eaLnBrk="1" hangingPunct="1">
              <a:buFont typeface="Arial" charset="0"/>
              <a:buNone/>
            </a:pPr>
            <a:r>
              <a:rPr lang="ru-RU" sz="5400" smtClean="0"/>
              <a:t>Когда мы всерьез начинаем ощущать собственный возраст? </a:t>
            </a:r>
          </a:p>
        </p:txBody>
      </p:sp>
      <p:pic>
        <p:nvPicPr>
          <p:cNvPr id="21506" name="Picture 3" descr="C:\Users\SAMSUNG\Desktop\загруженное.jpg"/>
          <p:cNvPicPr>
            <a:picLocks noChangeAspect="1" noChangeArrowheads="1"/>
          </p:cNvPicPr>
          <p:nvPr/>
        </p:nvPicPr>
        <p:blipFill>
          <a:blip r:embed="rId2"/>
          <a:srcRect/>
          <a:stretch>
            <a:fillRect/>
          </a:stretch>
        </p:blipFill>
        <p:spPr bwMode="auto">
          <a:xfrm>
            <a:off x="1363663" y="2852738"/>
            <a:ext cx="7713662" cy="4005262"/>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pPr>
              <a:defRPr/>
            </a:pPr>
            <a:fld id="{3AC39EEA-4D9B-4B26-9310-42926B338F69}" type="slidenum">
              <a:rPr lang="ru-RU"/>
              <a:pPr>
                <a:defRPr/>
              </a:pPr>
              <a:t>9</a:t>
            </a:fld>
            <a:endParaRPr lang="ru-RU"/>
          </a:p>
        </p:txBody>
      </p:sp>
      <p:sp>
        <p:nvSpPr>
          <p:cNvPr id="22529" name="Содержимое 2"/>
          <p:cNvSpPr>
            <a:spLocks noGrp="1"/>
          </p:cNvSpPr>
          <p:nvPr>
            <p:ph idx="1"/>
          </p:nvPr>
        </p:nvSpPr>
        <p:spPr>
          <a:xfrm>
            <a:off x="0" y="0"/>
            <a:ext cx="8101013" cy="6858000"/>
          </a:xfrm>
        </p:spPr>
        <p:txBody>
          <a:bodyPr/>
          <a:lstStyle/>
          <a:p>
            <a:pPr eaLnBrk="1" hangingPunct="1">
              <a:buFont typeface="Arial" charset="0"/>
              <a:buNone/>
            </a:pPr>
            <a:r>
              <a:rPr lang="ru-RU" sz="4400" smtClean="0"/>
              <a:t>Сколько пословиц и поговорок придумано на тему возраста!</a:t>
            </a:r>
          </a:p>
          <a:p>
            <a:pPr eaLnBrk="1" hangingPunct="1">
              <a:buFont typeface="Arial" charset="0"/>
              <a:buNone/>
            </a:pPr>
            <a:r>
              <a:rPr lang="ru-RU" sz="4400" smtClean="0">
                <a:solidFill>
                  <a:srgbClr val="0000FF"/>
                </a:solidFill>
              </a:rPr>
              <a:t>«45 — баба ягодка опять»</a:t>
            </a:r>
          </a:p>
          <a:p>
            <a:pPr eaLnBrk="1" hangingPunct="1">
              <a:buFont typeface="Arial" charset="0"/>
              <a:buNone/>
            </a:pPr>
            <a:r>
              <a:rPr lang="ru-RU" sz="4400" smtClean="0">
                <a:solidFill>
                  <a:srgbClr val="008000"/>
                </a:solidFill>
              </a:rPr>
              <a:t>«Что старый, что малый»</a:t>
            </a:r>
          </a:p>
          <a:p>
            <a:pPr eaLnBrk="1" hangingPunct="1">
              <a:buFont typeface="Arial" charset="0"/>
              <a:buNone/>
            </a:pPr>
            <a:r>
              <a:rPr lang="ru-RU" sz="4400" smtClean="0">
                <a:solidFill>
                  <a:srgbClr val="0000FF"/>
                </a:solidFill>
              </a:rPr>
              <a:t>«Стар телом, но молод душой»</a:t>
            </a:r>
          </a:p>
          <a:p>
            <a:pPr eaLnBrk="1" hangingPunct="1">
              <a:buFont typeface="Arial" charset="0"/>
              <a:buNone/>
            </a:pPr>
            <a:r>
              <a:rPr lang="ru-RU" sz="4400" smtClean="0">
                <a:solidFill>
                  <a:srgbClr val="008000"/>
                </a:solidFill>
              </a:rPr>
              <a:t>«Если бы юность знала, </a:t>
            </a:r>
            <a:r>
              <a:rPr lang="ru-RU" sz="4400" smtClean="0">
                <a:solidFill>
                  <a:srgbClr val="008000"/>
                </a:solidFill>
                <a:latin typeface="Arial" charset="0"/>
              </a:rPr>
              <a:t>                </a:t>
            </a:r>
            <a:r>
              <a:rPr lang="ru-RU" sz="4400" smtClean="0">
                <a:solidFill>
                  <a:srgbClr val="008000"/>
                </a:solidFill>
              </a:rPr>
              <a:t>если бы старость </a:t>
            </a:r>
            <a:r>
              <a:rPr lang="ru-RU" sz="4400" smtClean="0">
                <a:solidFill>
                  <a:srgbClr val="008000"/>
                </a:solidFill>
                <a:latin typeface="Arial" charset="0"/>
              </a:rPr>
              <a:t>                          </a:t>
            </a:r>
            <a:r>
              <a:rPr lang="ru-RU" sz="4400" smtClean="0">
                <a:solidFill>
                  <a:srgbClr val="008000"/>
                </a:solidFill>
              </a:rPr>
              <a:t>могла…»</a:t>
            </a:r>
          </a:p>
          <a:p>
            <a:pPr eaLnBrk="1" hangingPunct="1">
              <a:buFont typeface="Arial" charset="0"/>
              <a:buNone/>
            </a:pPr>
            <a:endParaRPr lang="ru-RU" sz="4400" smtClean="0">
              <a:solidFill>
                <a:srgbClr val="008000"/>
              </a:solidFill>
            </a:endParaRPr>
          </a:p>
        </p:txBody>
      </p:sp>
      <p:pic>
        <p:nvPicPr>
          <p:cNvPr id="22530" name="Picture 2" descr="C:\Users\SAMSUNG\Desktop\0_98817_d47f5c06_L.jpg"/>
          <p:cNvPicPr>
            <a:picLocks noChangeAspect="1" noChangeArrowheads="1"/>
          </p:cNvPicPr>
          <p:nvPr/>
        </p:nvPicPr>
        <p:blipFill>
          <a:blip r:embed="rId2"/>
          <a:srcRect/>
          <a:stretch>
            <a:fillRect/>
          </a:stretch>
        </p:blipFill>
        <p:spPr bwMode="auto">
          <a:xfrm>
            <a:off x="6156325" y="3870325"/>
            <a:ext cx="2987675" cy="2987675"/>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Ocean</Template>
  <TotalTime>379</TotalTime>
  <Words>3800</Words>
  <Application>Microsoft Office PowerPoint</Application>
  <PresentationFormat>Экран (4:3)</PresentationFormat>
  <Paragraphs>256</Paragraphs>
  <Slides>62</Slides>
  <Notes>0</Notes>
  <HiddenSlides>0</HiddenSlides>
  <MMClips>0</MMClips>
  <ScaleCrop>false</ScaleCrop>
  <HeadingPairs>
    <vt:vector size="8" baseType="variant">
      <vt:variant>
        <vt:lpstr>Использованные шрифты</vt:lpstr>
      </vt:variant>
      <vt:variant>
        <vt:i4>4</vt:i4>
      </vt:variant>
      <vt:variant>
        <vt:lpstr>Шаблон оформления</vt:lpstr>
      </vt:variant>
      <vt:variant>
        <vt:i4>1</vt:i4>
      </vt:variant>
      <vt:variant>
        <vt:lpstr>Внедренные серверы OLE</vt:lpstr>
      </vt:variant>
      <vt:variant>
        <vt:i4>0</vt:i4>
      </vt:variant>
      <vt:variant>
        <vt:lpstr>Заголовки слайдов</vt:lpstr>
      </vt:variant>
      <vt:variant>
        <vt:i4>62</vt:i4>
      </vt:variant>
    </vt:vector>
  </HeadingPairs>
  <TitlesOfParts>
    <vt:vector size="67" baseType="lpstr">
      <vt:lpstr>Arial</vt:lpstr>
      <vt:lpstr>Calibri</vt:lpstr>
      <vt:lpstr>Times New Roman</vt:lpstr>
      <vt:lpstr>Wingdings 2</vt:lpstr>
      <vt:lpstr>Тема Office</vt:lpstr>
      <vt:lpstr>Жить в своем возрасте </vt:lpstr>
      <vt:lpstr>Ассоциации:</vt:lpstr>
      <vt:lpstr>Самым важным фактом в нашей жизни является не то, где мы сейчас находимся, а в каком направлении мы движемся.</vt:lpstr>
      <vt:lpstr>Возрастная периодизация, принятая Международным симпозиумом по возрастной периодизации в г. Москве (1965).</vt:lpstr>
      <vt:lpstr>стадии развития по Эриксону </vt:lpstr>
      <vt:lpstr>стадии развития по Эриксону </vt:lpstr>
      <vt:lpstr>стадии развития по Эриксону </vt:lpstr>
      <vt:lpstr>Слайд 8</vt:lpstr>
      <vt:lpstr>Слайд 9</vt:lpstr>
      <vt:lpstr>Когда мы всерьез начинаем ощущать собственный возраст? </vt:lpstr>
      <vt:lpstr>Слайд 11</vt:lpstr>
      <vt:lpstr>Слайд 12</vt:lpstr>
      <vt:lpstr>Слайд 13</vt:lpstr>
      <vt:lpstr>Путь к себе </vt:lpstr>
      <vt:lpstr>Слайд 15</vt:lpstr>
      <vt:lpstr>Когда мы начинаем стареть? </vt:lpstr>
      <vt:lpstr>Слайд 17</vt:lpstr>
      <vt:lpstr>Слайд 18</vt:lpstr>
      <vt:lpstr>«Границы юности отодвигаются» </vt:lpstr>
      <vt:lpstr>Слайд 20</vt:lpstr>
      <vt:lpstr>Слайд 21</vt:lpstr>
      <vt:lpstr>Слайд 22</vt:lpstr>
      <vt:lpstr>Обретая себя </vt:lpstr>
      <vt:lpstr>Слайд 24</vt:lpstr>
      <vt:lpstr>Слайд 25</vt:lpstr>
      <vt:lpstr>Шаг навстречу другим </vt:lpstr>
      <vt:lpstr>У каждого возраста есть... свои возрасты, объясняет философ Михаил Эпштейн. Иначе говоря, «старость» каждого этапа нашей жизни неминуемо сменяется «детством» следующего – и вновь наступает обновление.</vt:lpstr>
      <vt:lpstr>Как меняется наш возраст </vt:lpstr>
      <vt:lpstr>Повторение чувств </vt:lpstr>
      <vt:lpstr>Слайд 30</vt:lpstr>
      <vt:lpstr>Симпатия к непохожим </vt:lpstr>
      <vt:lpstr>Слайд 32</vt:lpstr>
      <vt:lpstr>Слайд 33</vt:lpstr>
      <vt:lpstr>Резерв юности </vt:lpstr>
      <vt:lpstr>Слайд 35</vt:lpstr>
      <vt:lpstr>Верно пройти точки роста </vt:lpstr>
      <vt:lpstr>Слайд 37</vt:lpstr>
      <vt:lpstr>Слайд 38</vt:lpstr>
      <vt:lpstr>5 идей для тела и души </vt:lpstr>
      <vt:lpstr>1. Заботиться о своем здоровье </vt:lpstr>
      <vt:lpstr>2.Лучше выглядеть </vt:lpstr>
      <vt:lpstr>Слайд 42</vt:lpstr>
      <vt:lpstr>3.Читать философов </vt:lpstr>
      <vt:lpstr>Цицерон: «Самое надежное убежище от жизненных бурь – это философия» </vt:lpstr>
      <vt:lpstr>Монтень:«Самая великая вещь в мире – это уметь быть самим собой» </vt:lpstr>
      <vt:lpstr>4. Начать психотерапию </vt:lpstr>
      <vt:lpstr>Виктор Каган – психотерапевт, доктор медицинских наук. Последние десять лет работает в основном с пожилыми и очень пожилыми людьми.  Среди его книг – «Искусство жить»</vt:lpstr>
      <vt:lpstr>Говорить обо всем </vt:lpstr>
      <vt:lpstr>Никогда не поздно </vt:lpstr>
      <vt:lpstr>"Жизнь хороша, особенно в конце..." (Арсений Тарковский)</vt:lpstr>
      <vt:lpstr>Слайд 51</vt:lpstr>
      <vt:lpstr>Слайд 52</vt:lpstr>
      <vt:lpstr>Родители не виноваты</vt:lpstr>
      <vt:lpstr>Стареть – красиво</vt:lpstr>
      <vt:lpstr>Ключи от будущего</vt:lpstr>
      <vt:lpstr>Слайд 56</vt:lpstr>
      <vt:lpstr>Слайд 57</vt:lpstr>
      <vt:lpstr>Слайд 58</vt:lpstr>
      <vt:lpstr>Слайд 59</vt:lpstr>
      <vt:lpstr>Слайд 60</vt:lpstr>
      <vt:lpstr>Слайд 61</vt:lpstr>
      <vt:lpstr>К. Г. Юнг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Жить в своем возрасте </dc:title>
  <dc:creator>SAMSUNG</dc:creator>
  <cp:lastModifiedBy>Customer</cp:lastModifiedBy>
  <cp:revision>86</cp:revision>
  <dcterms:created xsi:type="dcterms:W3CDTF">2013-03-12T14:28:06Z</dcterms:created>
  <dcterms:modified xsi:type="dcterms:W3CDTF">2013-04-30T03:46:26Z</dcterms:modified>
</cp:coreProperties>
</file>