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5"/>
  </p:notesMasterIdLst>
  <p:sldIdLst>
    <p:sldId id="256" r:id="rId2"/>
    <p:sldId id="268" r:id="rId3"/>
    <p:sldId id="260" r:id="rId4"/>
    <p:sldId id="257" r:id="rId5"/>
    <p:sldId id="258" r:id="rId6"/>
    <p:sldId id="309" r:id="rId7"/>
    <p:sldId id="272" r:id="rId8"/>
    <p:sldId id="341" r:id="rId9"/>
    <p:sldId id="311" r:id="rId10"/>
    <p:sldId id="266" r:id="rId11"/>
    <p:sldId id="340" r:id="rId12"/>
    <p:sldId id="265" r:id="rId13"/>
    <p:sldId id="312" r:id="rId14"/>
    <p:sldId id="269" r:id="rId15"/>
    <p:sldId id="293" r:id="rId16"/>
    <p:sldId id="273" r:id="rId17"/>
    <p:sldId id="292" r:id="rId18"/>
    <p:sldId id="267" r:id="rId19"/>
    <p:sldId id="314" r:id="rId20"/>
    <p:sldId id="313" r:id="rId21"/>
    <p:sldId id="315" r:id="rId22"/>
    <p:sldId id="303" r:id="rId23"/>
    <p:sldId id="319" r:id="rId24"/>
    <p:sldId id="317" r:id="rId25"/>
    <p:sldId id="330" r:id="rId26"/>
    <p:sldId id="279" r:id="rId27"/>
    <p:sldId id="264" r:id="rId28"/>
    <p:sldId id="277" r:id="rId29"/>
    <p:sldId id="278" r:id="rId30"/>
    <p:sldId id="316" r:id="rId31"/>
    <p:sldId id="308" r:id="rId32"/>
    <p:sldId id="331" r:id="rId33"/>
    <p:sldId id="332" r:id="rId34"/>
    <p:sldId id="333" r:id="rId35"/>
    <p:sldId id="334" r:id="rId36"/>
    <p:sldId id="335" r:id="rId37"/>
    <p:sldId id="318" r:id="rId38"/>
    <p:sldId id="320" r:id="rId39"/>
    <p:sldId id="321" r:id="rId40"/>
    <p:sldId id="322" r:id="rId41"/>
    <p:sldId id="337" r:id="rId42"/>
    <p:sldId id="338" r:id="rId43"/>
    <p:sldId id="339" r:id="rId44"/>
    <p:sldId id="274" r:id="rId45"/>
    <p:sldId id="275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325" r:id="rId56"/>
    <p:sldId id="326" r:id="rId57"/>
    <p:sldId id="336" r:id="rId58"/>
    <p:sldId id="291" r:id="rId59"/>
    <p:sldId id="290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6" r:id="rId68"/>
    <p:sldId id="324" r:id="rId69"/>
    <p:sldId id="327" r:id="rId70"/>
    <p:sldId id="328" r:id="rId71"/>
    <p:sldId id="342" r:id="rId72"/>
    <p:sldId id="323" r:id="rId73"/>
    <p:sldId id="329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BB8C1-D6DF-4AEC-A1E8-3F39D072A35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6A810-A7DC-4928-B4EB-F86E61FD3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1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625-0210-4F93-81E2-B250B4003386}" type="datetime1">
              <a:rPr lang="ru-RU" smtClean="0"/>
              <a:t>02.03.2018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5C5E0D-5B97-4EC2-ADDA-515B3B74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17AC-F6F4-45C1-A627-69032578CB95}" type="datetime1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FDC3-8D57-4D7F-8EA2-0CC4D1507E83}" type="datetime1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487D-B3EA-47D9-8B38-8C18DC9C32B8}" type="datetime1">
              <a:rPr lang="ru-RU" smtClean="0"/>
              <a:t>02.03.2018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5C5E0D-5B97-4EC2-ADDA-515B3B74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64B9-F321-46CA-B9F2-9118F8C2A277}" type="datetime1">
              <a:rPr lang="ru-RU" smtClean="0"/>
              <a:t>02.03.2018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E378-532A-453A-ABCC-E9D1B3C54E7C}" type="datetime1">
              <a:rPr lang="ru-RU" smtClean="0"/>
              <a:t>02.03.2018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1BCD-DBDF-4857-81C8-937053E6E81B}" type="datetime1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5C5E0D-5B97-4EC2-ADDA-515B3B74EF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4178-7A4F-4CD1-A521-8B887D2D5FF8}" type="datetime1">
              <a:rPr lang="ru-RU" smtClean="0"/>
              <a:t>02.03.2018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BF1-2B96-4925-B40B-42CB3FE97DB4}" type="datetime1">
              <a:rPr lang="ru-RU" smtClean="0"/>
              <a:t>02.03.2018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E4C-B203-4A87-BF17-066FDBE86E95}" type="datetime1">
              <a:rPr lang="ru-RU" smtClean="0"/>
              <a:t>02.03.2018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B065-27ED-41DD-8E7E-DD8BC2B19B68}" type="datetime1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EDA5B0-3B97-4994-9BDC-D9B2C8DCE05B}" type="datetime1">
              <a:rPr lang="ru-RU" smtClean="0"/>
              <a:t>02.03.2018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5C5E0D-5B97-4EC2-ADDA-515B3B74EF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psychologies.ru/story/sem-fraz-kotoryie-ne-stoit-govorit-odinokim-podruga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www.psychologies.ru/roditeli/teenagers/luchshiy-drug-nujen-chtobyi-stat-soboy/" TargetMode="Externa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332656"/>
            <a:ext cx="6260232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Клубная встреча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640960" cy="144016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</a:rPr>
              <a:t>О дружбе и о друзьях</a:t>
            </a:r>
            <a:endParaRPr lang="ru-RU" sz="7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236474"/>
              </p:ext>
            </p:extLst>
          </p:nvPr>
        </p:nvGraphicFramePr>
        <p:xfrm>
          <a:off x="494654" y="11021"/>
          <a:ext cx="2172683" cy="1440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3" imgW="2309040" imgH="1312200" progId="">
                  <p:embed/>
                </p:oleObj>
              </mc:Choice>
              <mc:Fallback>
                <p:oleObj r:id="rId3" imgW="2309040" imgH="1312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54" y="11021"/>
                        <a:ext cx="2172683" cy="1440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Documents and Settings\TeterkinaGJu\Рабочий стол\22\1487605845_strahovye-novosty-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10" y="3717033"/>
            <a:ext cx="4727811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40352" y="5949280"/>
            <a:ext cx="1254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 марта</a:t>
            </a:r>
          </a:p>
          <a:p>
            <a:r>
              <a:rPr lang="ru-RU" sz="2400" b="1" dirty="0" smtClean="0"/>
              <a:t>2018 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995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TeterkinaGJu\Рабочий стол\22\tolkovanie-slova-druzh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9" y="-9264"/>
            <a:ext cx="9134061" cy="68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Согласно </a:t>
            </a:r>
            <a:r>
              <a:rPr lang="ru-RU" dirty="0"/>
              <a:t>толковому словарю Ожегова, слово «дружба» определяется как отношения между людьми, основой которых является взаимная привязанность, уважение и интересы. </a:t>
            </a:r>
            <a:endParaRPr lang="ru-RU" dirty="0" smtClean="0"/>
          </a:p>
          <a:p>
            <a:r>
              <a:rPr lang="ru-RU" dirty="0" smtClean="0"/>
              <a:t>Википедия </a:t>
            </a:r>
            <a:r>
              <a:rPr lang="ru-RU" dirty="0"/>
              <a:t>определяет дружбу более досконально и указывает не только на параметры из словаря Ожегова, но и на духовную составляющую дружеских отношений, взаимопонимание и взаимопомощь. Помимо этого, энциклопедия говорит о социальной значимости дружбы, развитии данной формы отношений в связи с развитием общества.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TeterkinaGJu\Рабочий стол\22\znachenie-slova-druzh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Почему мы дружим?</a:t>
            </a:r>
            <a:endParaRPr lang="ru-RU" b="1" dirty="0"/>
          </a:p>
        </p:txBody>
      </p:sp>
      <p:pic>
        <p:nvPicPr>
          <p:cNvPr id="4" name="Picture 2" descr="C:\Documents and Settings\TeterkinaGJu\Рабочий стол\22\друж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0038"/>
            <a:ext cx="9144000" cy="552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TeterkinaGJu\Рабочий стол\22\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86800" cy="531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Если верить Аристотелю</a:t>
            </a:r>
            <a:r>
              <a:rPr lang="ru-RU" sz="4400" b="1" dirty="0"/>
              <a:t>, </a:t>
            </a:r>
            <a:endParaRPr lang="ru-RU" sz="4400" b="1" dirty="0" smtClean="0"/>
          </a:p>
          <a:p>
            <a:pPr marL="0" indent="0">
              <a:buNone/>
            </a:pPr>
            <a:r>
              <a:rPr lang="ru-RU" sz="4800" b="1" dirty="0" smtClean="0"/>
              <a:t>друг –тот</a:t>
            </a:r>
            <a:r>
              <a:rPr lang="ru-RU" sz="4800" b="1" dirty="0"/>
              <a:t>, кто делает нас лучше, позволяет развивать наши таланты и способности.</a:t>
            </a:r>
            <a:r>
              <a:rPr lang="ru-RU" sz="4800" dirty="0"/>
              <a:t> </a:t>
            </a:r>
          </a:p>
        </p:txBody>
      </p:sp>
      <p:pic>
        <p:nvPicPr>
          <p:cNvPr id="3074" name="Picture 2" descr="C:\Documents and Settings\TeterkinaGJu\Рабочий стол\22\uchenye-rasskazali-zachem-cheloveku-nuzhna-druzhba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27801"/>
            <a:ext cx="5220072" cy="29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5963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мы давно готовы сделать дружбу мерилом своей собственной ценности: 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Скажи мне, кто твой друг, и я скажу, кто ты», </a:t>
            </a:r>
            <a:r>
              <a:rPr lang="ru-RU" sz="4800" dirty="0"/>
              <a:t>– утверждает </a:t>
            </a:r>
            <a:r>
              <a:rPr lang="ru-RU" sz="4800" dirty="0" smtClean="0"/>
              <a:t>известная пословица</a:t>
            </a:r>
            <a:endParaRPr lang="ru-RU" sz="4800" dirty="0"/>
          </a:p>
        </p:txBody>
      </p:sp>
      <p:pic>
        <p:nvPicPr>
          <p:cNvPr id="4" name="Picture 2" descr="C:\Documents and Settings\TeterkinaGJu\Рабочий стол\22\nastoyachaya-druzh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64308"/>
            <a:ext cx="3274166" cy="21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21"/>
            <a:ext cx="86952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Дружба, как и </a:t>
            </a:r>
            <a:r>
              <a:rPr lang="ru-RU" sz="2800" dirty="0" smtClean="0"/>
              <a:t>любовные </a:t>
            </a:r>
            <a:r>
              <a:rPr lang="ru-RU" sz="2800" dirty="0"/>
              <a:t>отношения, построена на обмене, на том, что мы даем и принимаем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Я люблю себя через другого, мне нравится, что он любит меня и транслирует другим мой привлекательный образ.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основе дружбы лежит подобие: мы дружим с теми, кто может быть нашим </a:t>
            </a:r>
            <a:r>
              <a:rPr lang="ru-RU" sz="2800" dirty="0" err="1"/>
              <a:t>альтер</a:t>
            </a:r>
            <a:r>
              <a:rPr lang="ru-RU" sz="2800" dirty="0"/>
              <a:t> эго, нашим отражением, идеальным образом, в котором мы узнаем себя. Позитивный взгляд друга питает нас, делает уверенней и обогащает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тот </a:t>
            </a:r>
            <a:r>
              <a:rPr lang="ru-RU" sz="2800" dirty="0"/>
              <a:t>образ самих себя, </a:t>
            </a:r>
            <a:r>
              <a:rPr lang="ru-RU" sz="2800" dirty="0" smtClean="0"/>
              <a:t>который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мы создаем</a:t>
            </a:r>
          </a:p>
        </p:txBody>
      </p:sp>
      <p:pic>
        <p:nvPicPr>
          <p:cNvPr id="4" name="Picture 2" descr="C:\Documents and Settings\TeterkinaGJu\Рабочий стол\22\real-friend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139" y="4653136"/>
            <a:ext cx="3902413" cy="22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TeterkinaGJu\Рабочий стол\22\stihi-pro-druzhb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3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Упражнение «Я и дружба»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19</a:t>
            </a:fld>
            <a:endParaRPr lang="ru-RU"/>
          </a:p>
        </p:txBody>
      </p:sp>
      <p:pic>
        <p:nvPicPr>
          <p:cNvPr id="5122" name="Picture 2" descr="C:\Documents and Settings\TeterkinaGJu\Рабочий стол\22\kakaya-byvaet-druzh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62" y="1554163"/>
            <a:ext cx="680027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7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5373216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Мировая психология переживает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настоящий «бум дружбы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тему завязывания, развития и, увы, разрыва отношений с друзьями проводятся научные дискуссии, пишутся докторские диссертации и популярные руководства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Многие считают дружбу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условием социального успеха</a:t>
            </a:r>
          </a:p>
        </p:txBody>
      </p:sp>
      <p:pic>
        <p:nvPicPr>
          <p:cNvPr id="6146" name="Picture 2" descr="C:\Documents and Settings\TeterkinaGJu\Рабочий стол\22\dnb0e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81" y="13411"/>
            <a:ext cx="23042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Представление о дружбе и друзьях  в России                                 и в других культурах</a:t>
            </a:r>
            <a:endParaRPr lang="ru-RU" sz="4400" dirty="0"/>
          </a:p>
        </p:txBody>
      </p:sp>
      <p:pic>
        <p:nvPicPr>
          <p:cNvPr id="4098" name="Picture 2" descr="C:\Documents and Settings\TeterkinaGJu\Рабочий стол\22\Что такое дружб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32038"/>
            <a:ext cx="497855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96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Назначение дружбы в разном возрасте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21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1412776"/>
            <a:ext cx="7260299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213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terkinaGJu\Рабочий стол\22\3da0793b6fd0526d692b68142e525806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3591018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22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Назначение дружбы в разном возрасте</a:t>
            </a:r>
            <a:endParaRPr lang="ru-RU" dirty="0"/>
          </a:p>
        </p:txBody>
      </p:sp>
      <p:pic>
        <p:nvPicPr>
          <p:cNvPr id="6" name="Picture 2" descr="C:\Documents and Settings\TeterkinaGJu\Рабочий стол\22\77-Kakaya-byvaet-druzhba-1-770x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019"/>
            <a:ext cx="4460110" cy="29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85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23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4" y="21770"/>
            <a:ext cx="9053399" cy="679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003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24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Назначение дружбы в разном возрасте</a:t>
            </a:r>
            <a:endParaRPr lang="ru-RU" dirty="0"/>
          </a:p>
        </p:txBody>
      </p:sp>
      <p:pic>
        <p:nvPicPr>
          <p:cNvPr id="6" name="Picture 2" descr="C:\Documents and Settings\TeterkinaGJu\Рабочий стол\22\77-Kakaya-byvaet-druzhba-2-770x5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4714" y="1554163"/>
            <a:ext cx="676697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476672"/>
            <a:ext cx="8686800" cy="8382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Назначение дружбы в разном возрасте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84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25</a:t>
            </a:fld>
            <a:endParaRPr lang="ru-RU"/>
          </a:p>
        </p:txBody>
      </p:sp>
      <p:pic>
        <p:nvPicPr>
          <p:cNvPr id="5" name="Объект 4" descr="работ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4162"/>
            <a:ext cx="6442898" cy="4683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Назначение дружбы в разном возрасте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773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Для того чтобы узнать друг друга, научиться принимать положительное и отрицательное в другом, ссориться с ним и мириться с разочарованиями,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не </a:t>
            </a:r>
            <a:r>
              <a:rPr lang="ru-RU" sz="4400" dirty="0"/>
              <a:t>переставая при этом дружить, нужно время.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27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eterkinaGJu\Рабочий стол\22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8856984" cy="683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55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Друзья молодости: переход количества в качество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4162"/>
            <a:ext cx="9036496" cy="5303838"/>
          </a:xfrm>
        </p:spPr>
        <p:txBody>
          <a:bodyPr/>
          <a:lstStyle/>
          <a:p>
            <a:r>
              <a:rPr lang="ru-RU" dirty="0"/>
              <a:t>В молодости мы изучаем и исследуем мир, стараясь собрать о нем максимум возможной информации — в частности, мы общаемся с большим количеством людей. Когда нам уже за 30, наши цели обычно меняются, социальный круг сужается, зато мы уделяем каждому человеку в этом круге больше внимания и строим более значимые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0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активное социальное взаимодействие в молодости позволяет нам усвоить разнообразные навыки, которые пригодятся в дальнейшем, а также помогает нам лучше понять самих себя. «Именно в этом возрасте мы встречаем людей самого разного происхождения, чьи мнения и ценности могут отличаться от наших, и мы учимся находить общий язык, несмотря на различия и разногласия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29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Друзья молодости: переход количества в качество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9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eterkinaGJu\Рабочий стол\22\99e233fc60f9215b854d63790cc60d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30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Друзья молодости: переход количества в качество</a:t>
            </a:r>
            <a:endParaRPr lang="ru-RU" dirty="0"/>
          </a:p>
        </p:txBody>
      </p:sp>
      <p:pic>
        <p:nvPicPr>
          <p:cNvPr id="8" name="Picture 2" descr="C:\Documents and Settings\TeterkinaGJu\Рабочий стол\22\дружба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78" y="1594570"/>
            <a:ext cx="8514207" cy="52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38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TeterkinaGJu\Рабочий стол\22\dd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" y="980728"/>
            <a:ext cx="9136428" cy="58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31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5600" y="33265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Дружба — это когда забываешь о защите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68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САМОСТЬ  (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Self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)–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архетипический </a:t>
            </a:r>
            <a:r>
              <a:rPr lang="ru-RU" dirty="0"/>
              <a:t>образ наиполнейшего человеческого потенциала и единства личности как целого. </a:t>
            </a:r>
          </a:p>
          <a:p>
            <a:r>
              <a:rPr lang="ru-RU" dirty="0"/>
              <a:t>Существует гипотеза, что первичная или исходная Самость пребывает в человеке с самого начала жизни. Это первичная Самость содержит все врожденные, архетипические потенциалы, которые могут найти свое выражение в личности.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Взаимоотношение Эго с Самостью </a:t>
            </a:r>
            <a:r>
              <a:rPr lang="ru-RU" dirty="0"/>
              <a:t>оказывается никогда не прекращающимся процессом.</a:t>
            </a:r>
          </a:p>
          <a:p>
            <a:r>
              <a:rPr lang="ru-RU" dirty="0"/>
              <a:t>Пожизненное взаимодействие эго и Самости, включая непрерывно текущий процесс их </a:t>
            </a:r>
            <a:r>
              <a:rPr lang="ru-RU" dirty="0" err="1"/>
              <a:t>взаимоподдержки</a:t>
            </a:r>
            <a:r>
              <a:rPr lang="ru-RU" dirty="0"/>
              <a:t>, выражается в индивидуальности личной жизни.</a:t>
            </a:r>
          </a:p>
          <a:p>
            <a:r>
              <a:rPr lang="ru-RU" dirty="0"/>
              <a:t>Через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Самость человек сталкивается с полярностью добра и зла</a:t>
            </a:r>
            <a:r>
              <a:rPr lang="ru-RU" dirty="0"/>
              <a:t>, человеческого и божественного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91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4800" dirty="0" err="1">
                <a:solidFill>
                  <a:schemeClr val="accent1">
                    <a:lumMod val="75000"/>
                  </a:schemeClr>
                </a:solidFill>
              </a:rPr>
              <a:t>Фордхэм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Защита </a:t>
            </a:r>
            <a:r>
              <a:rPr lang="ru-RU" dirty="0"/>
              <a:t>эго, защита Самости вполне нормальное явление. Но если действие защиты Самости продолжается долгое время и становится преобладающим, то развивается тенденция к всемогуществу, ведущая к напыщенности и ригидности, т.е. к нарциссическому расстройству личности. Во всех случаях индивид оказывается отрезанным от удовольствия взаимодействия  с другими, чувство удовлетворения от общения делается недоступным, поскольку </a:t>
            </a:r>
            <a:r>
              <a:rPr lang="ru-RU" dirty="0" err="1"/>
              <a:t>инакость</a:t>
            </a:r>
            <a:r>
              <a:rPr lang="ru-RU" dirty="0"/>
              <a:t> сама по себе вызывает чувство преследования.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99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Нойманн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…</a:t>
            </a:r>
            <a:r>
              <a:rPr lang="ru-RU" dirty="0"/>
              <a:t>мать – носитель образа Самости младенца. Мать отражает или служит «зеркалом» индивидуальности своего ребенка. Первый сознательный опыт Самости возникает из восприятия ее и взаимодействия с ней. Постепенное отделение ребенка от матери можно сравнить с возникновением эго из Самости, а тот образ, который он развивает во взаимоотношениях с матерью, формирует основу его последующего отношения к Самости и бессознательному в целом.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06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/>
              <a:t>Есть разночтения понятия Самость:</a:t>
            </a:r>
          </a:p>
          <a:p>
            <a:pPr marL="0" indent="0">
              <a:buNone/>
            </a:pPr>
            <a:r>
              <a:rPr lang="ru-RU" sz="4400" dirty="0"/>
              <a:t>- Самость как исходное состояние интегрированного организма</a:t>
            </a:r>
          </a:p>
          <a:p>
            <a:pPr marL="0" indent="0">
              <a:buNone/>
            </a:pPr>
            <a:r>
              <a:rPr lang="ru-RU" sz="4400" dirty="0"/>
              <a:t>- Самость как образ сверхординарного объединяющего принципа</a:t>
            </a:r>
          </a:p>
          <a:p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37</a:t>
            </a:fld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5232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«Какой я друг?»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38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75152"/>
            <a:ext cx="3816424" cy="538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003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79712"/>
          </a:xfrm>
        </p:spPr>
        <p:txBody>
          <a:bodyPr>
            <a:normAutofit/>
          </a:bodyPr>
          <a:lstStyle/>
          <a:p>
            <a:r>
              <a:rPr lang="ru-RU" dirty="0" smtClean="0"/>
              <a:t>Что мы видим в своих </a:t>
            </a:r>
            <a:r>
              <a:rPr lang="ru-RU" dirty="0" err="1" smtClean="0"/>
              <a:t>друзьяХ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мы ищем в своих друзьях?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39</a:t>
            </a:fld>
            <a:endParaRPr lang="ru-RU"/>
          </a:p>
        </p:txBody>
      </p:sp>
      <p:pic>
        <p:nvPicPr>
          <p:cNvPr id="5122" name="Picture 2" descr="C:\Documents and Settings\TeterkinaGJu\Рабочий стол\22\druzh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8020"/>
            <a:ext cx="7056784" cy="41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6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eterkinaGJu\Рабочий стол\22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39" y="1124744"/>
            <a:ext cx="7610263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16417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знакомство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и друг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40</a:t>
            </a:fld>
            <a:endParaRPr lang="ru-RU"/>
          </a:p>
        </p:txBody>
      </p:sp>
      <p:pic>
        <p:nvPicPr>
          <p:cNvPr id="6146" name="Picture 2" descr="C:\Documents and Settings\TeterkinaGJu\Рабочий стол\22\2612_sli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43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Опрос: Дружба непохожих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/>
          </a:bodyPr>
          <a:lstStyle/>
          <a:p>
            <a:pPr lvl="0" fontAlgn="base"/>
            <a:r>
              <a:rPr lang="ru-RU" dirty="0" smtClean="0"/>
              <a:t>52</a:t>
            </a:r>
            <a:r>
              <a:rPr lang="ru-RU" dirty="0"/>
              <a:t>% не считают помехой дружбе отсутствие общих интересов;</a:t>
            </a:r>
          </a:p>
          <a:p>
            <a:pPr lvl="0" fontAlgn="base"/>
            <a:r>
              <a:rPr lang="ru-RU" dirty="0"/>
              <a:t>70% готовы принять разные политические взгляды;</a:t>
            </a:r>
          </a:p>
          <a:p>
            <a:pPr lvl="0" fontAlgn="base"/>
            <a:r>
              <a:rPr lang="ru-RU" dirty="0"/>
              <a:t>83% опрошенных не смущает большая разница в возрасте.</a:t>
            </a:r>
          </a:p>
          <a:p>
            <a:pPr marL="0" indent="0" fontAlgn="base">
              <a:buNone/>
            </a:pPr>
            <a:r>
              <a:rPr lang="ru-RU" dirty="0"/>
              <a:t>Опрос проведен Фондом «Общественное мнение» в августе 2013 года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r>
              <a:rPr lang="ru-RU" dirty="0" smtClean="0"/>
              <a:t> </a:t>
            </a:r>
            <a:r>
              <a:rPr lang="ru-RU" dirty="0"/>
              <a:t>Подробнее см. на сайте fom.ru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24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</a:t>
            </a:r>
            <a:r>
              <a:rPr lang="ru-RU" sz="4000" dirty="0"/>
              <a:t>не столько с практической помощью, сколько с духовной близостью, –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пишет социолог Игорь Кон,</a:t>
            </a:r>
            <a:r>
              <a:rPr lang="ru-RU" sz="4000" dirty="0"/>
              <a:t> – потребность в которой в принципе безгранична, </a:t>
            </a:r>
            <a:r>
              <a:rPr lang="ru-RU" sz="4000" dirty="0" err="1"/>
              <a:t>ненасыщаема</a:t>
            </a:r>
            <a:r>
              <a:rPr lang="ru-RU" sz="4000" dirty="0"/>
              <a:t>. Поэтому она и кажется столь редкой»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42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8640"/>
            <a:ext cx="69222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дружба «ассоциируется</a:t>
            </a:r>
          </a:p>
        </p:txBody>
      </p:sp>
    </p:spTree>
    <p:extLst>
      <p:ext uri="{BB962C8B-B14F-4D97-AF65-F5344CB8AC3E}">
        <p14:creationId xmlns:p14="http://schemas.microsoft.com/office/powerpoint/2010/main" val="10874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12% взрослых мужчин и женщин говорят, что у них есть друг, </a:t>
            </a:r>
            <a:endParaRPr lang="ru-RU" sz="4800" dirty="0" smtClean="0"/>
          </a:p>
          <a:p>
            <a:r>
              <a:rPr lang="ru-RU" sz="4800" dirty="0" smtClean="0"/>
              <a:t>у </a:t>
            </a:r>
            <a:r>
              <a:rPr lang="ru-RU" sz="4800" dirty="0"/>
              <a:t>39% – 2–3 друга, </a:t>
            </a:r>
            <a:endParaRPr lang="ru-RU" sz="4800" dirty="0" smtClean="0"/>
          </a:p>
          <a:p>
            <a:r>
              <a:rPr lang="ru-RU" sz="4800" dirty="0" smtClean="0"/>
              <a:t>у </a:t>
            </a:r>
            <a:r>
              <a:rPr lang="ru-RU" sz="4800" dirty="0"/>
              <a:t>18% – 4–5 </a:t>
            </a:r>
            <a:r>
              <a:rPr lang="ru-RU" sz="4800" dirty="0" smtClean="0"/>
              <a:t>друзей,</a:t>
            </a:r>
          </a:p>
          <a:p>
            <a:r>
              <a:rPr lang="ru-RU" sz="4800" dirty="0" smtClean="0"/>
              <a:t>лишь </a:t>
            </a:r>
            <a:r>
              <a:rPr lang="ru-RU" sz="4800" dirty="0"/>
              <a:t>у 10% нет </a:t>
            </a:r>
            <a:r>
              <a:rPr lang="ru-RU" sz="4800" dirty="0" smtClean="0"/>
              <a:t>друзей. 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2332172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дружеские отношения так же неоднозначны, как и любовные, а романтический идеал дружбы на всю жизнь может оказаться не просто несостоятельным, но разрушительным. </a:t>
            </a:r>
            <a:endParaRPr lang="ru-RU" dirty="0" smtClean="0"/>
          </a:p>
          <a:p>
            <a:r>
              <a:rPr lang="ru-RU" dirty="0" smtClean="0"/>
              <a:t>Между </a:t>
            </a:r>
            <a:r>
              <a:rPr lang="ru-RU" dirty="0"/>
              <a:t>тем на отношения влияет множество факторов: переезд, карьера, изменение семейного и социального положения и даже веса. И здесь мало утверждения, что, если дружба не выдержала испытания, значит, она была ненастоящей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Социолог Джен </a:t>
            </a:r>
            <a:r>
              <a:rPr lang="ru-RU" dirty="0" err="1"/>
              <a:t>Ягер</a:t>
            </a:r>
            <a:r>
              <a:rPr lang="ru-RU" dirty="0"/>
              <a:t> выясняет, чем мы руководствуемся, выбирая друзей, и отвечает на вопрос, послуживший книге заглавием</a:t>
            </a:r>
            <a:r>
              <a:rPr lang="ru-RU" dirty="0" smtClean="0"/>
              <a:t>.</a:t>
            </a:r>
            <a:r>
              <a:rPr lang="ru-RU" dirty="0"/>
              <a:t> «Когда дружба причиняет боль. Как поступать с друзьями, которые предают, бросают или ранят вас»</a:t>
            </a:r>
          </a:p>
          <a:p>
            <a:endParaRPr lang="ru-RU" dirty="0"/>
          </a:p>
        </p:txBody>
      </p:sp>
      <p:pic>
        <p:nvPicPr>
          <p:cNvPr id="4" name="Рисунок 3" descr="Дж. Ягер «Когда дружба причиняет боль. Как поступать с друзьями, которые предают, бросают или ранят вас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61" y="-171400"/>
            <a:ext cx="2246784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" y="416152"/>
            <a:ext cx="8686800" cy="4525963"/>
          </a:xfrm>
        </p:spPr>
        <p:txBody>
          <a:bodyPr>
            <a:normAutofit/>
          </a:bodyPr>
          <a:lstStyle/>
          <a:p>
            <a:r>
              <a:rPr lang="ru-RU" sz="3600" dirty="0"/>
              <a:t>«Дружба строится на подразумевающемся соглашении о том, что она должна приносить взаимную выгоду или удовольствие, –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пишет философ Хельге Сваре. </a:t>
            </a:r>
            <a:r>
              <a:rPr lang="ru-RU" sz="3600" dirty="0"/>
              <a:t>– Когда одна из сторон чувствует, что это соглашение не выполняется, она испытывает разочарование».</a:t>
            </a:r>
          </a:p>
          <a:p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45</a:t>
            </a:fld>
            <a:endParaRPr lang="ru-RU"/>
          </a:p>
        </p:txBody>
      </p:sp>
      <p:pic>
        <p:nvPicPr>
          <p:cNvPr id="5" name="Рисунок 4" descr="Семь фраз, которые не стоит говорить одиноким подругам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21" y="4981989"/>
            <a:ext cx="4183732" cy="187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4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разные виды дружбы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/>
              <a:t>отличаются </a:t>
            </a:r>
            <a:r>
              <a:rPr lang="ru-RU" sz="4400" dirty="0"/>
              <a:t>по степени близости (приятели, близкие или лучшие друзья), и предлагает свой анализ осознанных и бессознательных связей, которые определяют наши отношения.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Приятель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«</a:t>
            </a:r>
            <a:r>
              <a:rPr lang="ru-RU" dirty="0"/>
              <a:t>Приятельство – характерный тип отношений для многих занятых мужчин и женщин, которые предпочитают проводить свободное время с семьей и не растрачивать силы на друзей», – поясняет Джен </a:t>
            </a:r>
            <a:r>
              <a:rPr lang="ru-RU" dirty="0" err="1"/>
              <a:t>Ягер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r>
              <a:rPr lang="ru-RU" dirty="0" smtClean="0"/>
              <a:t>Приятель </a:t>
            </a:r>
            <a:r>
              <a:rPr lang="ru-RU" dirty="0"/>
              <a:t>– это больше, чем просто знакомый, но меньше, чем близкий друг: в таких отношениях меньше близости и доверия. </a:t>
            </a:r>
            <a:endParaRPr lang="ru-RU" dirty="0" smtClean="0"/>
          </a:p>
          <a:p>
            <a:pPr fontAlgn="base"/>
            <a:r>
              <a:rPr lang="ru-RU" dirty="0" smtClean="0"/>
              <a:t>Приятеля </a:t>
            </a:r>
            <a:r>
              <a:rPr lang="ru-RU" dirty="0"/>
              <a:t>можно назвать и «хорошим знакомым», с которым неплохо проводить время, отдыхать, заниматься спортом, ходить в кино или на выставки, обсуждать рабочие дела… С ним можно дружить в одиночку или присоединить его к компании других друзей. Как правило, приятельские отношения развиваются быстро, приятелей объединяет сходство взглядов и общие интересы.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754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Приятель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b="1" dirty="0"/>
              <a:t>Мы вправе ожидать</a:t>
            </a:r>
            <a:r>
              <a:rPr lang="ru-RU" dirty="0"/>
              <a:t>: доброжелательности, ответной помощи в несложных делах, позитивного настроя (одобрения своих решений и поступков).</a:t>
            </a:r>
          </a:p>
          <a:p>
            <a:pPr fontAlgn="base"/>
            <a:r>
              <a:rPr lang="ru-RU" b="1" dirty="0"/>
              <a:t>Причины отдаления или разрыва</a:t>
            </a:r>
            <a:r>
              <a:rPr lang="ru-RU" dirty="0"/>
              <a:t>: то, что со временем интересы все более расходятся; переезд или переход на другую работу, сплетни, интриги, утаивание информации, отсутствие взаимности в оказании помощи и услуг.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76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Близкий друг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Неравнодушный, искренний, надежный, честный, душевный… «Именно с близкими друзьями у нас складываются особые отношения, которые удовлетворяют наши интеллектуальные и эмоциональные запросы и дополняют семейные и романтические отношения», – считает Джен </a:t>
            </a:r>
            <a:r>
              <a:rPr lang="ru-RU" dirty="0" err="1"/>
              <a:t>Ягер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этом близкий друг не претендует на исключительное место в нашей жизни и не вступает в противоречие с другими важными для нас отношениями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Близких друзей может быть несколько, и не все они (еще одно отличие) могут знать о некоторых событиях из нашего прошлого. С ними мы можем быть не так откровенны, как с лучшим другом. Но именно с ними разделим и радостные, и сложные моменты своей жизни. Близкие друзья, как правило, становятся общими друзьями пары.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9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TeterkinaGJu\Рабочий стол\22\1353345511-druzh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8156"/>
            <a:ext cx="4608512" cy="688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435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Близкий друг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b="1" dirty="0"/>
              <a:t>Мы вправе ожидать</a:t>
            </a:r>
            <a:r>
              <a:rPr lang="ru-RU" dirty="0"/>
              <a:t>: тактичности, искренности, щедрости, благожелательности, помощи и поддержки.</a:t>
            </a:r>
          </a:p>
          <a:p>
            <a:pPr fontAlgn="base"/>
            <a:r>
              <a:rPr lang="ru-RU" b="1" dirty="0"/>
              <a:t>Причины отдаления или разрыва</a:t>
            </a:r>
            <a:r>
              <a:rPr lang="ru-RU" dirty="0"/>
              <a:t>: асимметрия отношений (один начинает отдавать больше, чем другой), растущая со временем разница во взглядах, ценностях и образе жизни, возникновение ревности или соперничества.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8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Лучший друг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84096" cy="547260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Это друг в полном смысле слова. «Он олицетворяет античные представления о том, каким должен быть друг, и полностью соответствует мечтам об идеальном партнере, который всегда рядом и для которого мы всегда на первом месте», – утверждает Джен </a:t>
            </a:r>
            <a:r>
              <a:rPr lang="ru-RU" dirty="0" err="1"/>
              <a:t>Ягер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Дружба </a:t>
            </a:r>
            <a:r>
              <a:rPr lang="ru-RU" dirty="0"/>
              <a:t>с ним прошла не только проверку временем, но и выдержала все испытания, от незначительных до самых важных: изменение социального статуса, брак, рождение детей… Она основана на глубоком убеждении (подтвержденном фактами), что нас любят и ценят за то, что мы есть. Из этого и рождается ключевой «ингредиент» наших отношений: исключительность, уникальность. С лучшим другом не надо показывать себя с лучшей стороны. Он для нас то же самое, что родственная душа в любви. </a:t>
            </a:r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/>
              <a:t>качества скрепляют настоящую дружбу? Неравнодушие (верность другу и дружбе), искренность (готовность раскрыться и разделить с другим чувства и переживания), доверие (уверенность, что нас не предадут), честность (открытость в обсуждении отношений) и общность интересов (у нас общие ценности, но мы легко принимаем особенности другого).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467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Лучший друг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b="1" dirty="0"/>
              <a:t>Мы вправе ожидать</a:t>
            </a:r>
            <a:r>
              <a:rPr lang="ru-RU" dirty="0"/>
              <a:t>: преданности, «эксклюзивности» отношений, откровенности, самоотдачи.</a:t>
            </a:r>
          </a:p>
          <a:p>
            <a:pPr fontAlgn="base"/>
            <a:r>
              <a:rPr lang="ru-RU" b="1" dirty="0"/>
              <a:t>Причины отдаления или разрыва</a:t>
            </a:r>
            <a:r>
              <a:rPr lang="ru-RU" dirty="0"/>
              <a:t>: предательство (посторонним стал известен ваш общий секрет, друг «увел» партнера), серьезное разочарование, связанное с важным моментом в жизни (отношение к свадьбе, смерти, рождению, болезни…), которое вы не можете простить.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706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Ложный друг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51723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Он не отравляет нам жизнь, как это делает манипулятор или корыстный приятель, даже ведет себе искренне и добродушно в общении, но нарушает (скорее неосознанно) золотое правило дружбы: обоюдность и взаимность.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дружбе такой человек переменчив и эгоцентричен. Джен </a:t>
            </a:r>
            <a:r>
              <a:rPr lang="ru-RU" dirty="0" err="1"/>
              <a:t>Ягер</a:t>
            </a:r>
            <a:r>
              <a:rPr lang="ru-RU" dirty="0"/>
              <a:t> различает среди ложных друзей «друзей в счастье» и «друзей в несчастье». Первые дружат с вами только тогда, когда у вас все хорошо, а как только начинаются проблемы – стараются исчезнуть. При этом они не стесняются жаловаться и звать на помощь, если им это нужно. Эта тактика особенно заметна в разговорах: они в три раза дольше обсуждают собственные проблемы, чем слушают про ваши. </a:t>
            </a:r>
            <a:endParaRPr lang="ru-RU" dirty="0" smtClean="0"/>
          </a:p>
          <a:p>
            <a:r>
              <a:rPr lang="ru-RU" dirty="0" smtClean="0"/>
              <a:t>Друзья </a:t>
            </a:r>
            <a:r>
              <a:rPr lang="ru-RU" dirty="0"/>
              <a:t>в несчастье, наоборот, подпитываются чужими проблемами, ведь положение «жилетки» и спасителя одновременно выгодно и приятно и к тому же повышает самооценку. Чужое страдание для таких людей – лучший антидепрессант, залог хорошего самочувствия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9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Ложный друг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Причины отдаления или разрыва</a:t>
            </a:r>
            <a:r>
              <a:rPr lang="ru-RU" dirty="0"/>
              <a:t>: осознание того, что «друг» не сочувствует и не поддерживает нас в трудностях или даже злорадствует, когда мы испытываем проблемы или страдаем.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519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«Женская дружба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01" y="129540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более </a:t>
            </a:r>
            <a:r>
              <a:rPr lang="ru-RU" dirty="0"/>
              <a:t>эмоциональна, интимна, в ней гораздо больший акцент ставится на ценности понимания, сочувствия, – говорит Игорь Кон. – Женщины чаще помогают друзьям, когда чувствуют, что в этом есть необходимость. При этом они любят выяснять отношения в деталях, и здесь, естественно, возникает немало острых углов. Поэтому их дружба часто оказывается не такой длительной, как мужская».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«Механизм женской дружбы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отличается </a:t>
            </a:r>
            <a:r>
              <a:rPr lang="ru-RU" sz="3600" dirty="0"/>
              <a:t>от мужского, –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говорит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Лев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Хегай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3600" dirty="0"/>
              <a:t> – Между подругами часто складываются симбиотические отношения матери/дочери. Сегодня одна для другой играет роль матери, завтра они меняются местами». </a:t>
            </a:r>
            <a:endParaRPr lang="ru-RU" sz="3600" dirty="0" smtClean="0"/>
          </a:p>
          <a:p>
            <a:r>
              <a:rPr lang="ru-RU" sz="3600" dirty="0" smtClean="0"/>
              <a:t>Мужчины </a:t>
            </a:r>
            <a:r>
              <a:rPr lang="ru-RU" sz="3600" dirty="0"/>
              <a:t>же,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по словам Игоря Кона, </a:t>
            </a:r>
            <a:r>
              <a:rPr lang="ru-RU" sz="3600" dirty="0"/>
              <a:t>делают акцент на верности, взаимопонимании, стабильности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32" y="404664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effectLst/>
              </a:rPr>
              <a:t>Дружба: всегда ли стоит говорить правду?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800" cap="all" dirty="0"/>
              <a:t>МЫ ИЗОБРАЖАЕМ «ОСВОБОДИТЕЛЕЙ»</a:t>
            </a:r>
            <a:endParaRPr lang="ru-RU" sz="4800" dirty="0"/>
          </a:p>
          <a:p>
            <a:r>
              <a:rPr lang="ru-RU" sz="4800" dirty="0" smtClean="0"/>
              <a:t> </a:t>
            </a:r>
            <a:r>
              <a:rPr lang="ru-RU" sz="4800" cap="all" dirty="0"/>
              <a:t>МЫ НАВЯЗЫВАЕМ ПРАВДУ</a:t>
            </a:r>
            <a:endParaRPr lang="ru-RU" sz="4800" dirty="0"/>
          </a:p>
          <a:p>
            <a:r>
              <a:rPr lang="ru-RU" sz="4800" cap="all" dirty="0"/>
              <a:t>МЫ ГОВОРИМ ПРАВДУ РАДИ СЕБЯ</a:t>
            </a:r>
            <a:endParaRPr lang="ru-RU" sz="4800" dirty="0"/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Дружба: простить или нет?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Обман, злая шутка, сплетня, молчание... </a:t>
            </a:r>
            <a:r>
              <a:rPr lang="ru-RU" dirty="0" smtClean="0"/>
              <a:t>рана</a:t>
            </a:r>
            <a:r>
              <a:rPr lang="ru-RU" dirty="0"/>
              <a:t>, которую нанес нам друг, не заживает годами. Прощение возможно, только если принять его и себя. И пересмотреть свой взгляд на дружбу.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Дружба: простить или нет?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ru-RU" dirty="0"/>
              <a:t>«Предать – значит намеренно нарушить </a:t>
            </a:r>
            <a:r>
              <a:rPr lang="ru-RU" dirty="0" smtClean="0"/>
              <a:t>доверие. </a:t>
            </a:r>
          </a:p>
          <a:p>
            <a:r>
              <a:rPr lang="ru-RU" dirty="0" smtClean="0"/>
              <a:t>Казалось</a:t>
            </a:r>
            <a:r>
              <a:rPr lang="ru-RU" dirty="0"/>
              <a:t>, что с этим человеком у нас есть явная или неявная договоренность о том, как мы ведем себя друг с другом; мы были уверены, что отношения с ним безопасны и надежны. И вдруг (иногда через много лет) выясняется, что он играл не по правилам, и в одно мгновение рушится наша картина мира».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Пословицы и поговорки о дружбе</a:t>
            </a:r>
            <a:endParaRPr lang="ru-RU" dirty="0"/>
          </a:p>
        </p:txBody>
      </p:sp>
      <p:pic>
        <p:nvPicPr>
          <p:cNvPr id="2053" name="Picture 5" descr="C:\Documents and Settings\TeterkinaGJu\Рабочий стол\22\logo_399x26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96944" cy="49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51" y="1052736"/>
            <a:ext cx="8686800" cy="45259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Кто-то </a:t>
            </a:r>
            <a:r>
              <a:rPr lang="ru-RU" sz="3600" dirty="0"/>
              <a:t>раз и навсегда вычеркивает друга из своей жизни. Кто-то старается не думать об обиде и продолжает общение «как ни в чем не бывало</a:t>
            </a:r>
            <a:r>
              <a:rPr lang="ru-RU" sz="3600" dirty="0" smtClean="0"/>
              <a:t>».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Но обе стратегии – по сути, бегство, делающее невозможным примирение или прощение, а тем более – восстановление отношений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Дружба — </a:t>
            </a:r>
            <a:r>
              <a:rPr lang="ru-RU" dirty="0" smtClean="0"/>
              <a:t>ПРОСТИТЬ ИЛИ НЕТ?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16954" cy="5596096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/>
              <a:t>Осознать важность того, что произошло, значит сделать первый шаг к прощению</a:t>
            </a:r>
            <a:r>
              <a:rPr lang="ru-RU" sz="2000" b="1" dirty="0" smtClean="0"/>
              <a:t>.</a:t>
            </a:r>
          </a:p>
          <a:p>
            <a:pPr fontAlgn="base"/>
            <a:r>
              <a:rPr lang="ru-RU" sz="2000" b="1" dirty="0" smtClean="0"/>
              <a:t> </a:t>
            </a:r>
            <a:r>
              <a:rPr lang="ru-RU" sz="2000" b="1" dirty="0"/>
              <a:t>Второй этап требует большего мужества.</a:t>
            </a:r>
            <a:r>
              <a:rPr lang="ru-RU" sz="2000" dirty="0"/>
              <a:t> В этот момент мы должны суметь сказать другу, что чувствуем себя преданными, высказать свою боль. Это необходимо нам самим, отмечает Варвара Сидорова: «Высказывая свою боль, мы проговариваем правила, которые друг нарушил, и таким образом восстанавливаем целостность своей картины мира». Именно это поможет восстановить диалог. Так мы, возможно, сможем сделать еще один шаг навстречу.</a:t>
            </a:r>
          </a:p>
          <a:p>
            <a:pPr fontAlgn="base"/>
            <a:r>
              <a:rPr lang="ru-RU" sz="2000" dirty="0"/>
              <a:t>Вовсе не обязательно, что прощение произойдет. Если друг не признал, что обидел нас, не сожалеет о случившемся, значит, дружба закончилась и мы, скорее всего, ошибались на его счет. А может быть, наоборот, он захочет прояснить недопонимание или поделиться тем, что переживает сам. Если он осознает, что вы хрупки и с вами необходимо быть внимательным, вы сможете вместе продолжить путь.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42415"/>
            <a:ext cx="8686800" cy="8382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Простить не значит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0615"/>
            <a:ext cx="8991600" cy="478472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автоматически </a:t>
            </a:r>
            <a:r>
              <a:rPr lang="ru-RU" sz="2800" b="1" dirty="0"/>
              <a:t>восстановить </a:t>
            </a:r>
            <a:r>
              <a:rPr lang="ru-RU" sz="2800" b="1" dirty="0" smtClean="0"/>
              <a:t>доверие.</a:t>
            </a:r>
          </a:p>
          <a:p>
            <a:pPr marL="0" indent="0">
              <a:buNone/>
            </a:pPr>
            <a:r>
              <a:rPr lang="ru-RU" sz="2800" b="1" dirty="0"/>
              <a:t>д</a:t>
            </a:r>
            <a:r>
              <a:rPr lang="ru-RU" sz="2800" dirty="0" smtClean="0"/>
              <a:t>ля </a:t>
            </a:r>
            <a:r>
              <a:rPr lang="ru-RU" sz="2800" dirty="0"/>
              <a:t>этого необходима искренность, причем с обеих сторон. Доверие рождается снова только через соприкосновение двух открытых, обнаженных сознаний, когда чувствуешь – нет никакого подтекста, никакого второго дна за этим </a:t>
            </a:r>
            <a:r>
              <a:rPr lang="ru-RU" sz="2800" dirty="0" smtClean="0"/>
              <a:t>переживанием. </a:t>
            </a:r>
          </a:p>
          <a:p>
            <a:pPr marL="0" indent="0">
              <a:buNone/>
            </a:pPr>
            <a:r>
              <a:rPr lang="ru-RU" sz="2800" dirty="0" smtClean="0"/>
              <a:t>Независимо </a:t>
            </a:r>
            <a:r>
              <a:rPr lang="ru-RU" sz="2800" dirty="0"/>
              <a:t>от результата, само это объяснение помогает двигаться в </a:t>
            </a:r>
            <a:r>
              <a:rPr lang="ru-RU" sz="2800" dirty="0" smtClean="0"/>
              <a:t>будущее. </a:t>
            </a:r>
            <a:r>
              <a:rPr lang="ru-RU" sz="2800" dirty="0" smtClean="0"/>
              <a:t>Нев</a:t>
            </a:r>
            <a:r>
              <a:rPr lang="ru-RU" sz="2800" dirty="0" smtClean="0"/>
              <a:t>ыраженный</a:t>
            </a:r>
            <a:r>
              <a:rPr lang="ru-RU" sz="2800" dirty="0"/>
              <a:t>, непрожитый гнев, </a:t>
            </a:r>
            <a:r>
              <a:rPr lang="ru-RU" sz="2800" dirty="0" err="1"/>
              <a:t>непроясненные</a:t>
            </a:r>
            <a:r>
              <a:rPr lang="ru-RU" sz="2800" dirty="0"/>
              <a:t> отношения, все, что запрятано в глубины души, мешает нам идти </a:t>
            </a:r>
            <a:r>
              <a:rPr lang="ru-RU" sz="2800" dirty="0" smtClean="0"/>
              <a:t>дальше.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Пережив предательство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мы остро чувствуем, что дружба делает нас одновременно сильнее и уязвимее.</a:t>
            </a:r>
            <a:r>
              <a:rPr lang="ru-RU" dirty="0"/>
              <a:t> Мы испытываем и непреодолимое желание вернуть былое единение, и страх быть покинутым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Предательство проигрывает некоторые сцены из </a:t>
            </a:r>
            <a:r>
              <a:rPr lang="ru-RU" dirty="0" err="1"/>
              <a:t>эдиповой</a:t>
            </a:r>
            <a:r>
              <a:rPr lang="ru-RU" dirty="0"/>
              <a:t> фазы, когда мы вдруг осознаем, что любовь другого человека направлена не только на нас. И тогда сердимся на самих себя за то, что верили в ее чистоту.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Психоаналитик Николь Фабр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Nicole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Fabre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dirty="0" smtClean="0"/>
              <a:t>предлагает </a:t>
            </a:r>
            <a:r>
              <a:rPr lang="ru-RU" dirty="0"/>
              <a:t>отказаться от нарциссических иллюзий: «Предательство – неотъемлемая часть дружбы, ведь она основана на подобии. Я бы сказала, что оно даже желательно: это логическое завершение отношений с </a:t>
            </a:r>
            <a:r>
              <a:rPr lang="ru-RU" dirty="0" err="1"/>
              <a:t>альтер</a:t>
            </a:r>
            <a:r>
              <a:rPr lang="ru-RU" dirty="0"/>
              <a:t> эго, «здоровый» разрыв. Чтобы дружба была крепкой, мы должны перестать воспринимать другого как свое отражение или часть себя, признать его </a:t>
            </a:r>
            <a:r>
              <a:rPr lang="ru-RU" dirty="0" err="1"/>
              <a:t>инаковость</a:t>
            </a:r>
            <a:r>
              <a:rPr lang="ru-RU" dirty="0"/>
              <a:t>».</a:t>
            </a:r>
          </a:p>
          <a:p>
            <a:pPr fontAlgn="base"/>
            <a:r>
              <a:rPr lang="ru-RU" dirty="0"/>
              <a:t>Как и в любви, в дружбе один всегда идеализирует другого и ждет, что тот компенсирует все его недостатки. Как и в любви, в дружбе наступает момент развенчания иллюзий, с которого и начинаются подлинные отношения.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Прощая, мы расстаемся с детским взглядом на дружбу.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допускаем, что в другом человеке</a:t>
            </a:r>
            <a:r>
              <a:rPr lang="ru-RU" dirty="0"/>
              <a:t>, как и в нас самих, сосуществуют прекрасные и неприглядные черты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Мы признаем, что наш друг может ошибаться, и больше не относимся к нему утилитарно, оценивая, что хорошего он нам даст. Он может нас разочаровывать, делать нам больно, но мы все равно признаем его ценность.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Если нам удастся вместе преодолеть трудности, дружба станет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глубже и богаче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 прощению нет рационального пути.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82762"/>
            <a:ext cx="8686800" cy="54752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«</a:t>
            </a:r>
            <a:r>
              <a:rPr lang="ru-RU" dirty="0"/>
              <a:t>Мы интуитивно ориентируемся на свое внутреннее мерило: смогу я теперь чувствовать себя с тобой в безопасности или нет</a:t>
            </a:r>
            <a:r>
              <a:rPr lang="ru-RU" dirty="0" smtClean="0"/>
              <a:t>?».</a:t>
            </a:r>
          </a:p>
          <a:p>
            <a:r>
              <a:rPr lang="ru-RU" dirty="0" smtClean="0"/>
              <a:t> </a:t>
            </a:r>
            <a:r>
              <a:rPr lang="ru-RU" dirty="0"/>
              <a:t>Если есть сильное желание дружить, можно рискнуть и возобновить отношения. Порой случается, что прощение приходит как бы помимо воли, когда обида нас отпускает. Хотя мы не обязательно при этом снова сблизимся с другом. </a:t>
            </a: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Раньше я растворялась в другом, постоянно искала признания, а теперь стала более уверенной, цельной. Показываю всем, какая я есть, со своими достоинствами и недостатками, и не боюсь, что меня не примут или предадут».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 типов подруг, с которыми лучше не общаться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подруга, которая не радуется за вас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подруга, которая делает сомнительные комплименты,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подруга, которая всегда настроена негативно,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подруга, которая постоянно срывает планы,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подруга, которая соревнуется с вами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подруга, с которой вы потеряли близость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Дружба: решиться на разрыв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ru-RU" dirty="0"/>
              <a:t>Дружеские, как и любовные, отношения, развиваясь, проходят этапы идеализации и разочарования.</a:t>
            </a:r>
          </a:p>
          <a:p>
            <a:pPr lvl="0" fontAlgn="base"/>
            <a:r>
              <a:rPr lang="ru-RU" dirty="0"/>
              <a:t>Миф о дружбе на века сегодня заменил собой миф о вечной любви, отчего потеря друга особенно болезненна.</a:t>
            </a:r>
          </a:p>
          <a:p>
            <a:pPr lvl="0" fontAlgn="base"/>
            <a:r>
              <a:rPr lang="ru-RU" dirty="0"/>
              <a:t>Из боязни конфликта не стоит забывать: расставания служат ступенями для нашего внутреннего роста.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97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4525963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3600" dirty="0"/>
              <a:t>Мы, можно сказать, с детства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запрограммированы на безоблачные, ничем не омраченные дружеские отношения: </a:t>
            </a:r>
            <a:r>
              <a:rPr lang="ru-RU" sz="3600" dirty="0"/>
              <a:t>взаимопомощь, преданность, душевную привязанность</a:t>
            </a:r>
            <a:r>
              <a:rPr lang="ru-RU" sz="3600" dirty="0" smtClean="0"/>
              <a:t>.</a:t>
            </a:r>
            <a:endParaRPr lang="ru-RU" sz="3600" dirty="0" smtClean="0"/>
          </a:p>
          <a:p>
            <a:r>
              <a:rPr lang="ru-RU" sz="3600" dirty="0" smtClean="0"/>
              <a:t> </a:t>
            </a:r>
            <a:r>
              <a:rPr lang="ru-RU" sz="3600" dirty="0"/>
              <a:t>А когда реальность вступает в противоречие с этим мифом,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нас рушится картина мира</a:t>
            </a:r>
            <a:r>
              <a:rPr lang="ru-RU" sz="3600" dirty="0"/>
              <a:t>, и мы воспринимаем это очень болезненно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TeterkinaGJu\Рабочий стол\22\primery-predlozhenij-so-slovom-druzhb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cap="all" dirty="0"/>
              <a:t>КРИТЕРИИ </a:t>
            </a:r>
            <a:r>
              <a:rPr lang="ru-RU" cap="all" dirty="0" smtClean="0"/>
              <a:t>РАССТАВАНИЯ?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70</a:t>
            </a:fld>
            <a:endParaRPr lang="ru-RU"/>
          </a:p>
        </p:txBody>
      </p:sp>
      <p:pic>
        <p:nvPicPr>
          <p:cNvPr id="5" name="Рисунок 4" descr="Дружба: решиться на разры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4839072" cy="3393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6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имеет собственный день, который назначен международным праздником. </a:t>
            </a:r>
            <a:endParaRPr lang="ru-RU" dirty="0" smtClean="0"/>
          </a:p>
          <a:p>
            <a:pPr algn="ctr"/>
            <a:r>
              <a:rPr lang="ru-RU" dirty="0" smtClean="0"/>
              <a:t>30 </a:t>
            </a:r>
            <a:r>
              <a:rPr lang="ru-RU" dirty="0"/>
              <a:t>июля празднуют День дружбы во всем мире.</a:t>
            </a: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71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789040"/>
            <a:ext cx="271372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Любовь может обойтись без взаимности, но дружба — никогда.</a:t>
            </a:r>
          </a:p>
          <a:p>
            <a:pPr algn="ctr"/>
            <a:r>
              <a:rPr lang="ru-RU" sz="2400" b="1" i="1" dirty="0"/>
              <a:t>Омар Хайям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377" y="415638"/>
            <a:ext cx="151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4E3B30"/>
                </a:solidFill>
              </a:rPr>
              <a:t>Дружба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501008"/>
            <a:ext cx="2736304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Друзья познаются в беде, если, конечно, их удается при этом найти.</a:t>
            </a:r>
          </a:p>
          <a:p>
            <a:pPr algn="ctr"/>
            <a:r>
              <a:rPr lang="ru-RU" sz="2400" b="1" i="1" dirty="0"/>
              <a:t>Михаил Жванецкий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30280" y="3248979"/>
            <a:ext cx="2462200" cy="2831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Настоящий друг с тобой, когда ты не прав. Когда ты прав, всякий будет с тобой.</a:t>
            </a:r>
          </a:p>
          <a:p>
            <a:pPr algn="ctr"/>
            <a:r>
              <a:rPr lang="ru-RU" sz="2400" b="1" i="1" dirty="0"/>
              <a:t>Марк Твен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786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«Письмо другу»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72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6987682" cy="46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7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73</a:t>
            </a:fld>
            <a:endParaRPr lang="ru-RU"/>
          </a:p>
        </p:txBody>
      </p:sp>
      <p:pic>
        <p:nvPicPr>
          <p:cNvPr id="5" name="Объект 4" descr="Дружба с первого взгляда существует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776816" cy="239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к мы отличаем друг от приятеля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844824"/>
            <a:ext cx="31908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al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7111"/>
            <a:ext cx="3491880" cy="24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Лучший друг нужен, чтобы стать собой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" y="0"/>
            <a:ext cx="2785711" cy="134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alt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93" y="4077072"/>
            <a:ext cx="3742556" cy="27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al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519" y="10210"/>
            <a:ext cx="2288555" cy="170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4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термин появился в древних языках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84096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Есть письменные источники, которые сохранились от исследований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Аристотеля и Эпикура</a:t>
            </a:r>
            <a:r>
              <a:rPr lang="ru-RU" dirty="0"/>
              <a:t>. Каждый из философов развивал идеалы дружбы и даже воспевал данный феномен, как основанный на полном бескорыстии и существующий сам для себя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Аристотель</a:t>
            </a:r>
            <a:r>
              <a:rPr lang="ru-RU" dirty="0"/>
              <a:t> рассматривает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три разновидности дружбы</a:t>
            </a:r>
            <a:r>
              <a:rPr lang="ru-RU" dirty="0"/>
              <a:t>, две из которых являются низшими, так как основаны либо на взаимной пользе, либо на взаимном удовольствии. Таким образом, после того, как завершается либо польза, либо удовольствие, завершается и дружба. Третья разновидность дружбы основана на добродетели, которая включает в себя и взаимную пользу, и взаимное удовольствие, но дополнительно включает в себя идею справедливости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eterkinaGJu\Рабочий стол\22\proishozhdenie-slova-druzh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E0D-5B97-4EC2-ADDA-515B3B74EF2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2895</Words>
  <Application>Microsoft Office PowerPoint</Application>
  <PresentationFormat>Экран (4:3)</PresentationFormat>
  <Paragraphs>237</Paragraphs>
  <Slides>73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73</vt:i4>
      </vt:variant>
    </vt:vector>
  </HeadingPairs>
  <TitlesOfParts>
    <vt:vector size="79" baseType="lpstr">
      <vt:lpstr>Arial</vt:lpstr>
      <vt:lpstr>Calibri</vt:lpstr>
      <vt:lpstr>Franklin Gothic Book</vt:lpstr>
      <vt:lpstr>Franklin Gothic Medium</vt:lpstr>
      <vt:lpstr>Wingdings 2</vt:lpstr>
      <vt:lpstr>Трек</vt:lpstr>
      <vt:lpstr>Клубная встреча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 и поговорки о дружбе</vt:lpstr>
      <vt:lpstr>Презентация PowerPoint</vt:lpstr>
      <vt:lpstr>термин появился в древних языках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мы дружим?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«Я и дружба»</vt:lpstr>
      <vt:lpstr>Представление о дружбе и друзьях  в России                                 и в других культурах</vt:lpstr>
      <vt:lpstr>Назначение дружбы в разном возрасте</vt:lpstr>
      <vt:lpstr>Назначение дружбы в разном возрасте</vt:lpstr>
      <vt:lpstr>Презентация PowerPoint</vt:lpstr>
      <vt:lpstr>Назначение дружбы в разном возрасте</vt:lpstr>
      <vt:lpstr>Назначение дружбы в разном возрасте</vt:lpstr>
      <vt:lpstr>Презентация PowerPoint</vt:lpstr>
      <vt:lpstr>Презентация PowerPoint</vt:lpstr>
      <vt:lpstr>Друзья молодости: переход количества в качество</vt:lpstr>
      <vt:lpstr>Друзья молодости: переход количества в качество</vt:lpstr>
      <vt:lpstr>Друзья молодости: переход количества в качество</vt:lpstr>
      <vt:lpstr>Презентация PowerPoint</vt:lpstr>
      <vt:lpstr>САМОСТЬ  (Self)– </vt:lpstr>
      <vt:lpstr>Презентация PowerPoint</vt:lpstr>
      <vt:lpstr>Фордхэм:</vt:lpstr>
      <vt:lpstr>Нойманн: </vt:lpstr>
      <vt:lpstr>Презентация PowerPoint</vt:lpstr>
      <vt:lpstr>упражнение</vt:lpstr>
      <vt:lpstr>Упражнение «Какой я друг?»</vt:lpstr>
      <vt:lpstr>Что мы видим в своих друзьяХ?  Что мы ищем в своих друзьях?</vt:lpstr>
      <vt:lpstr>Я и друг</vt:lpstr>
      <vt:lpstr>Опрос: Дружба непохожих </vt:lpstr>
      <vt:lpstr>Презентация PowerPoint</vt:lpstr>
      <vt:lpstr>В России</vt:lpstr>
      <vt:lpstr>Презентация PowerPoint</vt:lpstr>
      <vt:lpstr>Презентация PowerPoint</vt:lpstr>
      <vt:lpstr>разные виды дружбы </vt:lpstr>
      <vt:lpstr>Приятель </vt:lpstr>
      <vt:lpstr>Приятель</vt:lpstr>
      <vt:lpstr>Близкий друг </vt:lpstr>
      <vt:lpstr>Близкий друг </vt:lpstr>
      <vt:lpstr>Лучший друг </vt:lpstr>
      <vt:lpstr>Лучший друг </vt:lpstr>
      <vt:lpstr>Ложный друг </vt:lpstr>
      <vt:lpstr>Ложный друг </vt:lpstr>
      <vt:lpstr>«Женская дружба </vt:lpstr>
      <vt:lpstr>«Механизм женской дружбы </vt:lpstr>
      <vt:lpstr>Дружба: всегда ли стоит говорить правду? </vt:lpstr>
      <vt:lpstr>Дружба: простить или нет? </vt:lpstr>
      <vt:lpstr>Дружба: простить или нет? </vt:lpstr>
      <vt:lpstr>Презентация PowerPoint</vt:lpstr>
      <vt:lpstr>Дружба — ПРОСТИТЬ ИЛИ НЕТ?  </vt:lpstr>
      <vt:lpstr>Простить не значит </vt:lpstr>
      <vt:lpstr>Пережив предательство</vt:lpstr>
      <vt:lpstr>Психоаналитик Николь Фабр (Nicole Fabre) </vt:lpstr>
      <vt:lpstr>Прощая, мы расстаемся с детским взглядом на дружбу.</vt:lpstr>
      <vt:lpstr>К прощению нет рационального пути. </vt:lpstr>
      <vt:lpstr>6 типов подруг, с которыми лучше не общаться </vt:lpstr>
      <vt:lpstr>Дружба: решиться на разрыв </vt:lpstr>
      <vt:lpstr>Презентация PowerPoint</vt:lpstr>
      <vt:lpstr>Презентация PowerPoint</vt:lpstr>
      <vt:lpstr>Презентация PowerPoint</vt:lpstr>
      <vt:lpstr>Упражнение «Письмо другу»</vt:lpstr>
      <vt:lpstr>Презентация PowerPoint</vt:lpstr>
    </vt:vector>
  </TitlesOfParts>
  <Company>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Тетёркина Галина Юрьевна</dc:creator>
  <cp:lastModifiedBy>Пользователь Windows</cp:lastModifiedBy>
  <cp:revision>48</cp:revision>
  <dcterms:created xsi:type="dcterms:W3CDTF">2018-02-21T09:03:19Z</dcterms:created>
  <dcterms:modified xsi:type="dcterms:W3CDTF">2018-03-02T03:53:19Z</dcterms:modified>
</cp:coreProperties>
</file>